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84" r:id="rId2"/>
    <p:sldId id="262" r:id="rId3"/>
    <p:sldId id="285" r:id="rId4"/>
    <p:sldId id="263" r:id="rId5"/>
    <p:sldId id="264" r:id="rId6"/>
    <p:sldId id="286" r:id="rId7"/>
    <p:sldId id="287" r:id="rId8"/>
    <p:sldId id="288" r:id="rId9"/>
    <p:sldId id="265" r:id="rId10"/>
    <p:sldId id="266" r:id="rId11"/>
    <p:sldId id="261" r:id="rId12"/>
    <p:sldId id="278" r:id="rId13"/>
    <p:sldId id="267" r:id="rId14"/>
    <p:sldId id="279" r:id="rId15"/>
    <p:sldId id="268" r:id="rId16"/>
    <p:sldId id="280" r:id="rId17"/>
    <p:sldId id="281" r:id="rId18"/>
    <p:sldId id="269" r:id="rId19"/>
    <p:sldId id="270" r:id="rId20"/>
    <p:sldId id="271" r:id="rId21"/>
    <p:sldId id="272" r:id="rId22"/>
    <p:sldId id="275" r:id="rId23"/>
    <p:sldId id="27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1F51C-533D-446A-8BB8-9D55B8E73198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8BC11222-DA9D-4862-A784-D6DD52B0C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689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1F51C-533D-446A-8BB8-9D55B8E73198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8BC11222-DA9D-4862-A784-D6DD52B0C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436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1F51C-533D-446A-8BB8-9D55B8E73198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8BC11222-DA9D-4862-A784-D6DD52B0C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405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1F51C-533D-446A-8BB8-9D55B8E73198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8BC11222-DA9D-4862-A784-D6DD52B0CF8B}" type="slidenum">
              <a:rPr lang="hr-HR" smtClean="0"/>
              <a:t>‹#›</a:t>
            </a:fld>
            <a:endParaRPr lang="hr-HR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841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1F51C-533D-446A-8BB8-9D55B8E73198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8BC11222-DA9D-4862-A784-D6DD52B0C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110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1F51C-533D-446A-8BB8-9D55B8E73198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1222-DA9D-4862-A784-D6DD52B0C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382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1F51C-533D-446A-8BB8-9D55B8E73198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1222-DA9D-4862-A784-D6DD52B0C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391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1F51C-533D-446A-8BB8-9D55B8E73198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1222-DA9D-4862-A784-D6DD52B0C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00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A751F51C-533D-446A-8BB8-9D55B8E73198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8BC11222-DA9D-4862-A784-D6DD52B0C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684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1F51C-533D-446A-8BB8-9D55B8E73198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1222-DA9D-4862-A784-D6DD52B0CF8B}" type="slidenum">
              <a:rPr lang="hr-HR" smtClean="0"/>
              <a:t>‹#›</a:t>
            </a:fld>
            <a:endParaRPr lang="hr-HR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15316EAB-2A2A-413E-B460-6C41ACC5A2B3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  <p:extLst>
      <p:ext uri="{BB962C8B-B14F-4D97-AF65-F5344CB8AC3E}">
        <p14:creationId xmlns:p14="http://schemas.microsoft.com/office/powerpoint/2010/main" val="114464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1F51C-533D-446A-8BB8-9D55B8E73198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8BC11222-DA9D-4862-A784-D6DD52B0C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941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1F51C-533D-446A-8BB8-9D55B8E73198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1222-DA9D-4862-A784-D6DD52B0C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311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1F51C-533D-446A-8BB8-9D55B8E73198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1222-DA9D-4862-A784-D6DD52B0C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359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1F51C-533D-446A-8BB8-9D55B8E73198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1222-DA9D-4862-A784-D6DD52B0C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812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1F51C-533D-446A-8BB8-9D55B8E73198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1222-DA9D-4862-A784-D6DD52B0C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287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1F51C-533D-446A-8BB8-9D55B8E73198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1222-DA9D-4862-A784-D6DD52B0C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078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1F51C-533D-446A-8BB8-9D55B8E73198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11222-DA9D-4862-A784-D6DD52B0C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935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1F51C-533D-446A-8BB8-9D55B8E73198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11222-DA9D-4862-A784-D6DD52B0CF8B}" type="slidenum">
              <a:rPr lang="hr-HR" smtClean="0"/>
              <a:t>‹#›</a:t>
            </a:fld>
            <a:endParaRPr lang="hr-HR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3A36012B-F0D5-46E7-A5E9-1FCB5889BEE7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89F9C067-BE64-4FE9-9F07-3E4BEE34AC3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9654026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fo-spain.com/2018/05/23/los-dinosaurios-no-se-extinguieron-por-impacto-de-un-asteroide/dinosaur-extinction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terlingcollege/18003125711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hatislove-2010.blogspot.com/2012/02/dont-ignore-warning-signs-of-child.html" TargetMode="Externa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Mangusten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repolco/12330172213" TargetMode="External"/><Relationship Id="rId3" Type="http://schemas.openxmlformats.org/officeDocument/2006/relationships/image" Target="../media/image33.png"/><Relationship Id="rId7" Type="http://schemas.openxmlformats.org/officeDocument/2006/relationships/image" Target="../media/image35.jpg"/><Relationship Id="rId12" Type="http://schemas.openxmlformats.org/officeDocument/2006/relationships/hyperlink" Target="https://en.wikipedia.org/wiki/Biosphere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7daystodie.gamepedia.com/Potato" TargetMode="External"/><Relationship Id="rId11" Type="http://schemas.openxmlformats.org/officeDocument/2006/relationships/image" Target="../media/image37.gif"/><Relationship Id="rId5" Type="http://schemas.openxmlformats.org/officeDocument/2006/relationships/image" Target="../media/image34.png"/><Relationship Id="rId10" Type="http://schemas.openxmlformats.org/officeDocument/2006/relationships/hyperlink" Target="http://pngimg.com/download/12510" TargetMode="External"/><Relationship Id="rId4" Type="http://schemas.openxmlformats.org/officeDocument/2006/relationships/hyperlink" Target="http://www.pngall.com/corn-png" TargetMode="External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Rak_sign%C3%A1ln%C3%AD" TargetMode="External"/><Relationship Id="rId7" Type="http://schemas.openxmlformats.org/officeDocument/2006/relationships/hyperlink" Target="https://hr.wikipedia.org/wiki/Pajasen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hyperlink" Target="https://de.wikipedia.org/wiki/Mangusten" TargetMode="Externa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Rak_sign%C3%A1ln%C3%AD" TargetMode="External"/><Relationship Id="rId7" Type="http://schemas.openxmlformats.org/officeDocument/2006/relationships/hyperlink" Target="https://hr.wikipedia.org/wiki/Pajasen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hyperlink" Target="https://de.wikipedia.org/wiki/Mangusten" TargetMode="Externa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hyperlink" Target="https://hr.wikipedia.org/wiki/Havajska_morska_medvjedica" TargetMode="External"/><Relationship Id="rId7" Type="http://schemas.openxmlformats.org/officeDocument/2006/relationships/hyperlink" Target="http://www.medias.rs/ugrozene-zivotinjske-vrste-vi-afrika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hyperlink" Target="https://hr.wikipedia.org/wiki/Bijeli_nosorog" TargetMode="External"/><Relationship Id="rId10" Type="http://schemas.openxmlformats.org/officeDocument/2006/relationships/hyperlink" Target="http://whatislove-2010.blogspot.com/2012/02/dont-ignore-warning-signs-of-child.html" TargetMode="External"/><Relationship Id="rId4" Type="http://schemas.openxmlformats.org/officeDocument/2006/relationships/image" Target="../media/image41.jp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://sh.wikipedia.org/wiki/Slonova%C4%8Da" TargetMode="External"/><Relationship Id="rId7" Type="http://schemas.openxmlformats.org/officeDocument/2006/relationships/hyperlink" Target="http://commons.wikimedia.org/wiki/File:Caribbean_reef_shark.jpg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hyperlink" Target="http://indiasendangered.com/isharkfin-for-better-protection-of-endangered-sharks/" TargetMode="External"/><Relationship Id="rId4" Type="http://schemas.openxmlformats.org/officeDocument/2006/relationships/image" Target="../media/image45.jpg"/><Relationship Id="rId9" Type="http://schemas.openxmlformats.org/officeDocument/2006/relationships/hyperlink" Target="https://skeptics.stackexchange.com/questions/28509/does-dyeing-elephant-tusks-help-discourage-poachers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hyperlink" Target="https://en.wikipedia.org/wiki/Arabian_wolf" TargetMode="External"/><Relationship Id="rId7" Type="http://schemas.openxmlformats.org/officeDocument/2006/relationships/hyperlink" Target="https://eu.wikipedia.org/wiki/Katamotz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hyperlink" Target="https://ar.wikipedia.org/wiki/%D8%AF%D8%A8_%D8%A8%D9%86%D9%8A" TargetMode="External"/><Relationship Id="rId4" Type="http://schemas.openxmlformats.org/officeDocument/2006/relationships/image" Target="../media/image49.jpg"/><Relationship Id="rId9" Type="http://schemas.openxmlformats.org/officeDocument/2006/relationships/hyperlink" Target="https://www.flickr.com/photos/keithmwilliams/5759102413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hyperlink" Target="https://srbin.info/2017/05/16/nediplomatski-susret-britanskog-ambasadara-napale-divlje-svinje/" TargetMode="External"/><Relationship Id="rId3" Type="http://schemas.openxmlformats.org/officeDocument/2006/relationships/hyperlink" Target="https://pl.wiktionary.org/wiki/cvjeta%C4%8Da" TargetMode="External"/><Relationship Id="rId7" Type="http://schemas.openxmlformats.org/officeDocument/2006/relationships/hyperlink" Target="http://bs.wikipedia.org/wiki/kupus" TargetMode="External"/><Relationship Id="rId12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11" Type="http://schemas.openxmlformats.org/officeDocument/2006/relationships/hyperlink" Target="https://en.wikipedia.org/wiki/Cabbage" TargetMode="External"/><Relationship Id="rId5" Type="http://schemas.openxmlformats.org/officeDocument/2006/relationships/hyperlink" Target="http://blog.dnevnik.hr/doloresbaresic/" TargetMode="External"/><Relationship Id="rId15" Type="http://schemas.openxmlformats.org/officeDocument/2006/relationships/hyperlink" Target="https://pixabay.com/sv/gris-g%C3%A5rdar-resan-2671623/" TargetMode="External"/><Relationship Id="rId10" Type="http://schemas.openxmlformats.org/officeDocument/2006/relationships/image" Target="../media/image56.jpg"/><Relationship Id="rId4" Type="http://schemas.openxmlformats.org/officeDocument/2006/relationships/image" Target="../media/image53.jpg"/><Relationship Id="rId9" Type="http://schemas.openxmlformats.org/officeDocument/2006/relationships/hyperlink" Target="https://pxhere.com/en/photo/668721" TargetMode="External"/><Relationship Id="rId14" Type="http://schemas.openxmlformats.org/officeDocument/2006/relationships/image" Target="../media/image5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openxmlformats.org/officeDocument/2006/relationships/hyperlink" Target="https://bs.wikipedia.org/wiki/Vinova_loza" TargetMode="External"/><Relationship Id="rId18" Type="http://schemas.openxmlformats.org/officeDocument/2006/relationships/image" Target="../media/image67.jpg"/><Relationship Id="rId3" Type="http://schemas.openxmlformats.org/officeDocument/2006/relationships/hyperlink" Target="https://pixnio.com/hr/zivotinje/macka/znatizeljan-macka-portret-mace-uho-smede-krzno-glava-brkovi-oko" TargetMode="External"/><Relationship Id="rId7" Type="http://schemas.openxmlformats.org/officeDocument/2006/relationships/hyperlink" Target="https://sr.wikipedia.org/sr-el/%D0%A2%D1%83%D0%BB%D0%B5%D0%B0%D1%80%D1%81%D0%BA%D0%B8_%D0%BF%D0%B0%D1%81" TargetMode="External"/><Relationship Id="rId12" Type="http://schemas.openxmlformats.org/officeDocument/2006/relationships/image" Target="../media/image64.JPG"/><Relationship Id="rId17" Type="http://schemas.openxmlformats.org/officeDocument/2006/relationships/hyperlink" Target="http://wiki.poljoinfo.com/kruska-sorte-gajenje/" TargetMode="External"/><Relationship Id="rId2" Type="http://schemas.openxmlformats.org/officeDocument/2006/relationships/image" Target="../media/image59.jpg"/><Relationship Id="rId16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11" Type="http://schemas.openxmlformats.org/officeDocument/2006/relationships/hyperlink" Target="https://www.medias.rs/konji-poezija-u-pokretu" TargetMode="External"/><Relationship Id="rId5" Type="http://schemas.openxmlformats.org/officeDocument/2006/relationships/hyperlink" Target="https://pixnio.com/hr/zivotinje/macka/siva-macka-krzno-zivotinja-portret-oko-slatka-mackica-mace-kitty" TargetMode="External"/><Relationship Id="rId15" Type="http://schemas.openxmlformats.org/officeDocument/2006/relationships/hyperlink" Target="https://www.hippopx.com/hr/grape-wine-region-wine-vineyard-landscapes-landscape-nature-12984" TargetMode="External"/><Relationship Id="rId10" Type="http://schemas.openxmlformats.org/officeDocument/2006/relationships/image" Target="../media/image63.jpg"/><Relationship Id="rId19" Type="http://schemas.openxmlformats.org/officeDocument/2006/relationships/hyperlink" Target="https://blog.dnevnik.hr/boljizalet/oznaka/zdrava-hrana?page=blog&amp;tag=zdrava-hrana&amp;subpage=0&amp;subdomain=boljizalet" TargetMode="External"/><Relationship Id="rId4" Type="http://schemas.openxmlformats.org/officeDocument/2006/relationships/image" Target="../media/image60.jpg"/><Relationship Id="rId9" Type="http://schemas.openxmlformats.org/officeDocument/2006/relationships/hyperlink" Target="https://en.wikipedia.org/wiki/Dalmatian_(dog)" TargetMode="External"/><Relationship Id="rId14" Type="http://schemas.openxmlformats.org/officeDocument/2006/relationships/image" Target="../media/image6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hyperlink" Target="https://insideoutpodcast.wordpress.com/tag/dinosauri/" TargetMode="External"/><Relationship Id="rId7" Type="http://schemas.openxmlformats.org/officeDocument/2006/relationships/hyperlink" Target="https://pxhere.com/nl/photo/1267170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hyperlink" Target="https://cs.wikipedia.org/wiki/Amoniti" TargetMode="Externa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hendrikjangrievink/2265212232/" TargetMode="Externa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lditonellapiaga.it/2020/01/03/assorbimento-cutaneo-di-pesticidi-caso-di-studio-x-studio-in-vitro/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sadefenza.blogspot.com/2015/08/nuovo-studio-i-pesticidi-sono-una-delle.html" TargetMode="External"/><Relationship Id="rId4" Type="http://schemas.openxmlformats.org/officeDocument/2006/relationships/image" Target="../media/image7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25364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hyperlink" Target="https://pixnio.com/nature-landscapes/sunset/sunset-wind-power-plant-sun" TargetMode="External"/><Relationship Id="rId7" Type="http://schemas.openxmlformats.org/officeDocument/2006/relationships/hyperlink" Target="https://hr.wikipedia.org/wiki/Vjetroelektrana" TargetMode="Externa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hyperlink" Target="https://svemir.blog/2011/02/" TargetMode="External"/><Relationship Id="rId4" Type="http://schemas.openxmlformats.org/officeDocument/2006/relationships/image" Target="../media/image73.jpg"/><Relationship Id="rId9" Type="http://schemas.openxmlformats.org/officeDocument/2006/relationships/hyperlink" Target="https://hr.wikipedia.org/wiki/Hidroelektrane_u_Hrvatskoj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red.it/scienza/ecologia/2015/10/02/estinzione-dinosauri-asteroide-vulcani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hyperlink" Target="https://blog.dnevnik.hr/mcind/2017/10/1632103829/osvoji-crni-biser.html?page=blog&amp;id=1632103829&amp;subpage=0&amp;subdomain=mcind" TargetMode="Externa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red.it/scienza/ecologia/2019/10/22/fossili-plancton-asteroide-dinosauri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omune.napoli.it/flex/cm/pages/ServeBLOB.php/L/IT/IDPagina/28124" TargetMode="Externa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nl/photo/1267170" TargetMode="External"/><Relationship Id="rId3" Type="http://schemas.openxmlformats.org/officeDocument/2006/relationships/image" Target="../media/image17.jpg"/><Relationship Id="rId7" Type="http://schemas.openxmlformats.org/officeDocument/2006/relationships/image" Target="../media/image8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://www.pngall.com/dinosaur-png" TargetMode="External"/><Relationship Id="rId7" Type="http://schemas.openxmlformats.org/officeDocument/2006/relationships/hyperlink" Target="https://qilong.wordpress.com/2011/02/22/spinosaurus-a-hint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11" Type="http://schemas.openxmlformats.org/officeDocument/2006/relationships/hyperlink" Target="http://neurodojo.blogspot.com/2015/06/leader-of-pack-fleshing-out.html" TargetMode="External"/><Relationship Id="rId5" Type="http://schemas.openxmlformats.org/officeDocument/2006/relationships/hyperlink" Target="https://it.wikipedia.org/wiki/Tyrannosaurus_rex" TargetMode="External"/><Relationship Id="rId10" Type="http://schemas.openxmlformats.org/officeDocument/2006/relationships/image" Target="../media/image25.jpg"/><Relationship Id="rId4" Type="http://schemas.openxmlformats.org/officeDocument/2006/relationships/image" Target="../media/image22.JPG"/><Relationship Id="rId9" Type="http://schemas.openxmlformats.org/officeDocument/2006/relationships/hyperlink" Target="http://asuma17.deviantart.com/art/Spinosaurus-Skin-Colour-1-37789284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heconversation.com/what-will-a-hotter-australia-be-like-the-past-gives-us-some-clues-3709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nl/photo/1267170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58EA9E-846C-4A75-927C-AE38333E6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IZUMIRANJE VRSTA I UTJECAJ ČOVJEKA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84373D20-948B-4648-B701-4D8631601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16086" y="2120172"/>
            <a:ext cx="7802880" cy="445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F62F541F-6909-4627-BFD1-00B9E108A418}"/>
              </a:ext>
            </a:extLst>
          </p:cNvPr>
          <p:cNvSpPr txBox="1"/>
          <p:nvPr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  <p:extLst>
      <p:ext uri="{BB962C8B-B14F-4D97-AF65-F5344CB8AC3E}">
        <p14:creationId xmlns:p14="http://schemas.microsoft.com/office/powerpoint/2010/main" val="314365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EAB87FC2-E1CE-4B5D-8F47-35366FC903B6}"/>
              </a:ext>
            </a:extLst>
          </p:cNvPr>
          <p:cNvSpPr/>
          <p:nvPr/>
        </p:nvSpPr>
        <p:spPr>
          <a:xfrm>
            <a:off x="164377" y="291580"/>
            <a:ext cx="5517912" cy="88182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Živimo u razdoblju velikog izumiranja vrsta </a:t>
            </a:r>
          </a:p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kojemu uvelike pridonosi ČOVJEK sam!</a:t>
            </a:r>
          </a:p>
        </p:txBody>
      </p:sp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AC0F5DC0-70D9-45BB-928F-37C646AE1073}"/>
              </a:ext>
            </a:extLst>
          </p:cNvPr>
          <p:cNvSpPr/>
          <p:nvPr/>
        </p:nvSpPr>
        <p:spPr>
          <a:xfrm>
            <a:off x="1235377" y="1471233"/>
            <a:ext cx="3518633" cy="1957767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Porast broja ljudi na Zemlji 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moderna poljoprivreda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način života </a:t>
            </a:r>
          </a:p>
        </p:txBody>
      </p:sp>
      <p:sp>
        <p:nvSpPr>
          <p:cNvPr id="4" name="Strelica: prema dolje 3">
            <a:extLst>
              <a:ext uri="{FF2B5EF4-FFF2-40B4-BE49-F238E27FC236}">
                <a16:creationId xmlns:a16="http://schemas.microsoft.com/office/drawing/2014/main" id="{A19695A4-1D4A-4647-9D26-79F5C6CEC4FA}"/>
              </a:ext>
            </a:extLst>
          </p:cNvPr>
          <p:cNvSpPr/>
          <p:nvPr/>
        </p:nvSpPr>
        <p:spPr>
          <a:xfrm>
            <a:off x="2843784" y="3589041"/>
            <a:ext cx="303022" cy="881823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E911F14E-BC41-418A-ADE8-F68B788574DC}"/>
              </a:ext>
            </a:extLst>
          </p:cNvPr>
          <p:cNvSpPr/>
          <p:nvPr/>
        </p:nvSpPr>
        <p:spPr>
          <a:xfrm>
            <a:off x="1251187" y="4608653"/>
            <a:ext cx="3518633" cy="881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IZUMIRANJE VRSTA</a:t>
            </a:r>
          </a:p>
        </p:txBody>
      </p:sp>
      <p:sp>
        <p:nvSpPr>
          <p:cNvPr id="6" name="Strelica: prema dolje 5">
            <a:extLst>
              <a:ext uri="{FF2B5EF4-FFF2-40B4-BE49-F238E27FC236}">
                <a16:creationId xmlns:a16="http://schemas.microsoft.com/office/drawing/2014/main" id="{30CAB2DC-72FA-4D04-A6D4-9974A7C486D4}"/>
              </a:ext>
            </a:extLst>
          </p:cNvPr>
          <p:cNvSpPr/>
          <p:nvPr/>
        </p:nvSpPr>
        <p:spPr>
          <a:xfrm rot="5400000">
            <a:off x="5230306" y="4793002"/>
            <a:ext cx="272604" cy="631362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152A4376-494B-4282-9E49-314D0EDDDE36}"/>
              </a:ext>
            </a:extLst>
          </p:cNvPr>
          <p:cNvSpPr/>
          <p:nvPr/>
        </p:nvSpPr>
        <p:spPr>
          <a:xfrm>
            <a:off x="5948156" y="4321911"/>
            <a:ext cx="2916540" cy="17771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isušivanje močvara,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krčenje šuma,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krivolov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presijecanje staništa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A5769EC0-DE21-4AC1-AE9A-8CE7B37106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15" t="6922" r="2079" b="4243"/>
          <a:stretch/>
        </p:blipFill>
        <p:spPr>
          <a:xfrm>
            <a:off x="5940554" y="732491"/>
            <a:ext cx="2924142" cy="2694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689EB0F-9D34-4B3B-8841-8844A571C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514172" y="5615095"/>
            <a:ext cx="1265267" cy="1054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F8F73DBA-A4A6-420C-AD05-AA5CD57B618B}"/>
              </a:ext>
            </a:extLst>
          </p:cNvPr>
          <p:cNvSpPr txBox="1"/>
          <p:nvPr/>
        </p:nvSpPr>
        <p:spPr>
          <a:xfrm>
            <a:off x="8864696" y="3429000"/>
            <a:ext cx="3327304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Navedi razloge izumiranja vrsta danas.</a:t>
            </a:r>
          </a:p>
        </p:txBody>
      </p:sp>
    </p:spTree>
    <p:extLst>
      <p:ext uri="{BB962C8B-B14F-4D97-AF65-F5344CB8AC3E}">
        <p14:creationId xmlns:p14="http://schemas.microsoft.com/office/powerpoint/2010/main" val="14583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58EA9E-846C-4A75-927C-AE38333E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405" y="901702"/>
            <a:ext cx="7533227" cy="697824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Oprezno sa stranim vrstama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E93BCFAB-3AB4-4962-85CB-4D4629042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16062" y="2405230"/>
            <a:ext cx="5326602" cy="3551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992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CF31A30E-4B70-4F54-B86B-923CCCCF4C0B}"/>
              </a:ext>
            </a:extLst>
          </p:cNvPr>
          <p:cNvSpPr/>
          <p:nvPr/>
        </p:nvSpPr>
        <p:spPr>
          <a:xfrm>
            <a:off x="626347" y="359512"/>
            <a:ext cx="4400814" cy="135041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Čovjek je, otkrivajući svijet, otkrivao i nove vrste biljaka i životinja. Tako je iz Amerike u Europu donesen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krumpir, kukuruz, duhan, rajčica, puran 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sl.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7D3AF67-E6F3-4069-BD04-ECF5BF1AB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73470"/>
            <a:ext cx="1660715" cy="22149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534132C-4CCC-4E9C-B2B1-D5EEEA5F6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0798206">
            <a:off x="345109" y="1948570"/>
            <a:ext cx="2395339" cy="1755558"/>
          </a:xfrm>
          <a:prstGeom prst="rect">
            <a:avLst/>
          </a:prstGeom>
        </p:spPr>
      </p:pic>
      <p:pic>
        <p:nvPicPr>
          <p:cNvPr id="33" name="Slika 32">
            <a:extLst>
              <a:ext uri="{FF2B5EF4-FFF2-40B4-BE49-F238E27FC236}">
                <a16:creationId xmlns:a16="http://schemas.microsoft.com/office/drawing/2014/main" id="{D814BDA5-C4C2-4B3B-B50A-2D1A469A0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131358" y="1808502"/>
            <a:ext cx="2147100" cy="2147100"/>
          </a:xfrm>
          <a:prstGeom prst="rect">
            <a:avLst/>
          </a:prstGeom>
        </p:spPr>
      </p:pic>
      <p:pic>
        <p:nvPicPr>
          <p:cNvPr id="39" name="Slika 38">
            <a:extLst>
              <a:ext uri="{FF2B5EF4-FFF2-40B4-BE49-F238E27FC236}">
                <a16:creationId xmlns:a16="http://schemas.microsoft.com/office/drawing/2014/main" id="{602E56BF-7ABD-453D-B420-DC6899297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623373" y="547080"/>
            <a:ext cx="2250993" cy="2147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" name="Slika 44">
            <a:extLst>
              <a:ext uri="{FF2B5EF4-FFF2-40B4-BE49-F238E27FC236}">
                <a16:creationId xmlns:a16="http://schemas.microsoft.com/office/drawing/2014/main" id="{E4472BBE-8AAE-4792-B9A7-4B3AAD868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894521" y="3429000"/>
            <a:ext cx="1904060" cy="2129027"/>
          </a:xfrm>
          <a:prstGeom prst="rect">
            <a:avLst/>
          </a:prstGeom>
        </p:spPr>
      </p:pic>
      <p:pic>
        <p:nvPicPr>
          <p:cNvPr id="51" name="Slika 50">
            <a:extLst>
              <a:ext uri="{FF2B5EF4-FFF2-40B4-BE49-F238E27FC236}">
                <a16:creationId xmlns:a16="http://schemas.microsoft.com/office/drawing/2014/main" id="{B30E6F51-CAC0-416E-8E5E-7E80783F6B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813261" y="3946421"/>
            <a:ext cx="2497516" cy="201019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3" name="Pravokutnik: zaobljeni kutovi 52">
            <a:extLst>
              <a:ext uri="{FF2B5EF4-FFF2-40B4-BE49-F238E27FC236}">
                <a16:creationId xmlns:a16="http://schemas.microsoft.com/office/drawing/2014/main" id="{6654C2B5-1F9A-4F13-B760-DB0250620193}"/>
              </a:ext>
            </a:extLst>
          </p:cNvPr>
          <p:cNvSpPr/>
          <p:nvPr/>
        </p:nvSpPr>
        <p:spPr>
          <a:xfrm>
            <a:off x="8470578" y="901383"/>
            <a:ext cx="3444432" cy="143849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Prenošenje organizama iz jednog dijela svijeta u drugi nosi sa sobom i mnoge opasnosti.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7ED0C0C0-8D4D-4905-BC1E-183CEDD30A09}"/>
              </a:ext>
            </a:extLst>
          </p:cNvPr>
          <p:cNvSpPr txBox="1"/>
          <p:nvPr/>
        </p:nvSpPr>
        <p:spPr>
          <a:xfrm>
            <a:off x="2375900" y="5820252"/>
            <a:ext cx="4472007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navedi neke vrste koje su iz Amerike donesene u Europu.</a:t>
            </a:r>
          </a:p>
        </p:txBody>
      </p:sp>
    </p:spTree>
    <p:extLst>
      <p:ext uri="{BB962C8B-B14F-4D97-AF65-F5344CB8AC3E}">
        <p14:creationId xmlns:p14="http://schemas.microsoft.com/office/powerpoint/2010/main" val="151122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3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0174D25C-EF20-4E14-BE9B-D2D6E0B1D685}"/>
              </a:ext>
            </a:extLst>
          </p:cNvPr>
          <p:cNvSpPr/>
          <p:nvPr/>
        </p:nvSpPr>
        <p:spPr>
          <a:xfrm>
            <a:off x="286120" y="356568"/>
            <a:ext cx="4400814" cy="135041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(Ne)namjernim unošenjem </a:t>
            </a:r>
          </a:p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STRANIH INVAZIVNIH VRSTA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(signalnog raka, mungosa, </a:t>
            </a:r>
            <a:r>
              <a:rPr lang="hr-H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pajasena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..)</a:t>
            </a:r>
          </a:p>
        </p:txBody>
      </p:sp>
      <p:sp>
        <p:nvSpPr>
          <p:cNvPr id="3" name="Strelica: prema dolje 2">
            <a:extLst>
              <a:ext uri="{FF2B5EF4-FFF2-40B4-BE49-F238E27FC236}">
                <a16:creationId xmlns:a16="http://schemas.microsoft.com/office/drawing/2014/main" id="{EDDA4DE2-9A6E-4574-BDFA-A76E80EF080F}"/>
              </a:ext>
            </a:extLst>
          </p:cNvPr>
          <p:cNvSpPr/>
          <p:nvPr/>
        </p:nvSpPr>
        <p:spPr>
          <a:xfrm>
            <a:off x="2283466" y="1900848"/>
            <a:ext cx="303022" cy="544213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B3B8588F-92A1-44C4-BF02-9071C05859A1}"/>
              </a:ext>
            </a:extLst>
          </p:cNvPr>
          <p:cNvSpPr/>
          <p:nvPr/>
        </p:nvSpPr>
        <p:spPr>
          <a:xfrm>
            <a:off x="291172" y="2574072"/>
            <a:ext cx="4282454" cy="102360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smanjenje </a:t>
            </a:r>
            <a:r>
              <a:rPr lang="hr-H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bioraznolikosti</a:t>
            </a: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ctr">
              <a:buFontTx/>
              <a:buChar char="-"/>
            </a:pP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negativan utjecaj na zdravlje ljudi</a:t>
            </a:r>
          </a:p>
          <a:p>
            <a:pPr marL="285750" indent="-285750" algn="ctr">
              <a:buFontTx/>
              <a:buChar char="-"/>
            </a:pP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ekonomska šteta</a:t>
            </a:r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05E7BA6A-CC9C-461F-AB3F-8636EEFCB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20970" y="1138578"/>
            <a:ext cx="2659154" cy="1835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7BE67614-AE9E-41E7-BA84-DFA386C87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60763" y="3184152"/>
            <a:ext cx="2799090" cy="1866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9E536A77-958F-4E6E-8B5F-5809C727DB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824720" y="4607660"/>
            <a:ext cx="2488080" cy="1866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TekstniOkvir 27">
            <a:extLst>
              <a:ext uri="{FF2B5EF4-FFF2-40B4-BE49-F238E27FC236}">
                <a16:creationId xmlns:a16="http://schemas.microsoft.com/office/drawing/2014/main" id="{5DC5AFF9-2396-425D-9C88-08CF9B61ED67}"/>
              </a:ext>
            </a:extLst>
          </p:cNvPr>
          <p:cNvSpPr txBox="1"/>
          <p:nvPr/>
        </p:nvSpPr>
        <p:spPr>
          <a:xfrm>
            <a:off x="5092989" y="2566508"/>
            <a:ext cx="1467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signalni rak</a:t>
            </a:r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id="{9B92E96D-579F-411C-A61F-C2E57E9ED245}"/>
              </a:ext>
            </a:extLst>
          </p:cNvPr>
          <p:cNvSpPr txBox="1"/>
          <p:nvPr/>
        </p:nvSpPr>
        <p:spPr>
          <a:xfrm>
            <a:off x="8328105" y="3186285"/>
            <a:ext cx="1031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mungos</a:t>
            </a:r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EBB46730-456F-4CF4-B071-49053E8B2AF6}"/>
              </a:ext>
            </a:extLst>
          </p:cNvPr>
          <p:cNvSpPr txBox="1"/>
          <p:nvPr/>
        </p:nvSpPr>
        <p:spPr>
          <a:xfrm>
            <a:off x="4110435" y="4569527"/>
            <a:ext cx="1031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pajasen</a:t>
            </a:r>
            <a:endParaRPr lang="hr-H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Pravokutnik: zaobljeni kutovi 10">
            <a:extLst>
              <a:ext uri="{FF2B5EF4-FFF2-40B4-BE49-F238E27FC236}">
                <a16:creationId xmlns:a16="http://schemas.microsoft.com/office/drawing/2014/main" id="{4139CA55-55F7-42F1-BE4A-926684C307B6}"/>
              </a:ext>
            </a:extLst>
          </p:cNvPr>
          <p:cNvSpPr/>
          <p:nvPr/>
        </p:nvSpPr>
        <p:spPr>
          <a:xfrm>
            <a:off x="8127468" y="597818"/>
            <a:ext cx="3444432" cy="144171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Organizmi koji su se razvili u nekoj životnoj zajednici imaju svoje mjesto u hranidbenoj mreži što omogućuje održavanje ravnoteže.</a:t>
            </a:r>
          </a:p>
        </p:txBody>
      </p:sp>
      <p:sp>
        <p:nvSpPr>
          <p:cNvPr id="13" name="Pravokutnik: zaobljeni kutovi 12">
            <a:extLst>
              <a:ext uri="{FF2B5EF4-FFF2-40B4-BE49-F238E27FC236}">
                <a16:creationId xmlns:a16="http://schemas.microsoft.com/office/drawing/2014/main" id="{F71D4B8E-05BD-45DD-B2E7-A669D8284168}"/>
              </a:ext>
            </a:extLst>
          </p:cNvPr>
          <p:cNvSpPr/>
          <p:nvPr/>
        </p:nvSpPr>
        <p:spPr>
          <a:xfrm>
            <a:off x="1539010" y="4493698"/>
            <a:ext cx="1829004" cy="89032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NARUŠAVANJE RAVNOTEŽE!</a:t>
            </a:r>
          </a:p>
        </p:txBody>
      </p:sp>
      <p:sp>
        <p:nvSpPr>
          <p:cNvPr id="16" name="Strelica: prema dolje 15">
            <a:extLst>
              <a:ext uri="{FF2B5EF4-FFF2-40B4-BE49-F238E27FC236}">
                <a16:creationId xmlns:a16="http://schemas.microsoft.com/office/drawing/2014/main" id="{A9224401-81E8-417D-873F-C093B864B55C}"/>
              </a:ext>
            </a:extLst>
          </p:cNvPr>
          <p:cNvSpPr/>
          <p:nvPr/>
        </p:nvSpPr>
        <p:spPr>
          <a:xfrm>
            <a:off x="2302001" y="3811493"/>
            <a:ext cx="303022" cy="544213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56F3F373-D18A-4481-8683-A1C95298F299}"/>
              </a:ext>
            </a:extLst>
          </p:cNvPr>
          <p:cNvSpPr txBox="1"/>
          <p:nvPr/>
        </p:nvSpPr>
        <p:spPr>
          <a:xfrm>
            <a:off x="6869053" y="5503341"/>
            <a:ext cx="4472007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Koja je posljedica unošenja INVAZIVNIH VRSTA u neku zemlju?</a:t>
            </a:r>
          </a:p>
        </p:txBody>
      </p:sp>
    </p:spTree>
    <p:extLst>
      <p:ext uri="{BB962C8B-B14F-4D97-AF65-F5344CB8AC3E}">
        <p14:creationId xmlns:p14="http://schemas.microsoft.com/office/powerpoint/2010/main" val="238829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28" grpId="0"/>
      <p:bldP spid="29" grpId="0"/>
      <p:bldP spid="30" grpId="0"/>
      <p:bldP spid="11" grpId="0" animBg="1"/>
      <p:bldP spid="13" grpId="0" animBg="1"/>
      <p:bldP spid="16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kstniOkvir 27">
            <a:extLst>
              <a:ext uri="{FF2B5EF4-FFF2-40B4-BE49-F238E27FC236}">
                <a16:creationId xmlns:a16="http://schemas.microsoft.com/office/drawing/2014/main" id="{5DC5AFF9-2396-425D-9C88-08CF9B61ED67}"/>
              </a:ext>
            </a:extLst>
          </p:cNvPr>
          <p:cNvSpPr txBox="1"/>
          <p:nvPr/>
        </p:nvSpPr>
        <p:spPr>
          <a:xfrm>
            <a:off x="2866352" y="2537049"/>
            <a:ext cx="33718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Signalni rak </a:t>
            </a:r>
            <a:r>
              <a:rPr lang="hr-H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iz Amerike u Europu unesen polovicom 20. st. radi nadomještanja autohtonih populacija riječnog raka, a danas je prijetnja opstanku autohtonih rakova.</a:t>
            </a:r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EBB46730-456F-4CF4-B071-49053E8B2AF6}"/>
              </a:ext>
            </a:extLst>
          </p:cNvPr>
          <p:cNvSpPr txBox="1"/>
          <p:nvPr/>
        </p:nvSpPr>
        <p:spPr>
          <a:xfrm>
            <a:off x="2974092" y="4518228"/>
            <a:ext cx="40747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Pajasen</a:t>
            </a:r>
            <a:r>
              <a:rPr lang="hr-HR" sz="16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1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najopasnija invazivna drvenasta biljka, luči otrovne tvari koje sprečavaju rast drugih biljaka, a sječom još brže raste.</a:t>
            </a:r>
            <a:endParaRPr lang="hr-HR" sz="16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" name="Pravokutnik: zaobljeni kutovi 13">
            <a:extLst>
              <a:ext uri="{FF2B5EF4-FFF2-40B4-BE49-F238E27FC236}">
                <a16:creationId xmlns:a16="http://schemas.microsoft.com/office/drawing/2014/main" id="{3B8574EC-24E5-49D4-A0F2-4B2FB88A5BE2}"/>
              </a:ext>
            </a:extLst>
          </p:cNvPr>
          <p:cNvSpPr/>
          <p:nvPr/>
        </p:nvSpPr>
        <p:spPr>
          <a:xfrm>
            <a:off x="268341" y="204371"/>
            <a:ext cx="3444432" cy="180778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STRANE INVAZIVNE VRSTE 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su </a:t>
            </a:r>
            <a:r>
              <a:rPr lang="hr-H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nezavičajne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vrste koje prirodno ne obitavaju u određenom ekosustavu, nego su u njega dospjele (ne)namjernim unošenjem</a:t>
            </a:r>
          </a:p>
        </p:txBody>
      </p:sp>
      <p:sp>
        <p:nvSpPr>
          <p:cNvPr id="15" name="Pravokutnik: zaobljeni kutovi 14">
            <a:extLst>
              <a:ext uri="{FF2B5EF4-FFF2-40B4-BE49-F238E27FC236}">
                <a16:creationId xmlns:a16="http://schemas.microsoft.com/office/drawing/2014/main" id="{6463AEC5-ADB9-4DB7-9F2F-3C7F63B0A088}"/>
              </a:ext>
            </a:extLst>
          </p:cNvPr>
          <p:cNvSpPr/>
          <p:nvPr/>
        </p:nvSpPr>
        <p:spPr>
          <a:xfrm>
            <a:off x="8683336" y="695863"/>
            <a:ext cx="2862036" cy="117445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Stranu invazivnu vrstu gotovo nikada nije moguće ukloniti iz staništa!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CA06C457-A976-4370-BBD1-D5C98CA9B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0113" y="2537049"/>
            <a:ext cx="1984205" cy="13692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02260949-9030-4E01-B675-C8C145369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65580" y="2879822"/>
            <a:ext cx="2074117" cy="1382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DC00CC10-33AA-4FAC-BBBD-C653EE97F3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90113" y="4431186"/>
            <a:ext cx="1982892" cy="1487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TekstniOkvir 20">
            <a:extLst>
              <a:ext uri="{FF2B5EF4-FFF2-40B4-BE49-F238E27FC236}">
                <a16:creationId xmlns:a16="http://schemas.microsoft.com/office/drawing/2014/main" id="{514275BA-2447-49E6-8E4A-4039565F3DEE}"/>
              </a:ext>
            </a:extLst>
          </p:cNvPr>
          <p:cNvSpPr txBox="1"/>
          <p:nvPr/>
        </p:nvSpPr>
        <p:spPr>
          <a:xfrm>
            <a:off x="8059209" y="4466912"/>
            <a:ext cx="40747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Mungos</a:t>
            </a:r>
            <a:r>
              <a:rPr lang="hr-HR" sz="16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1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unesen na otok Mljet kako bi se smanjio broj zmija što je i uspjelo, ali oni se sada hrane pticama i njihovim jajima (i domaćom peradi)</a:t>
            </a:r>
            <a:endParaRPr lang="hr-HR" sz="16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7B1CD65E-79BD-410F-A843-B8D36C373E0A}"/>
              </a:ext>
            </a:extLst>
          </p:cNvPr>
          <p:cNvSpPr txBox="1"/>
          <p:nvPr/>
        </p:nvSpPr>
        <p:spPr>
          <a:xfrm>
            <a:off x="4552296" y="5752099"/>
            <a:ext cx="4472007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Prisjeti se nekih stranih invazivnih vrsta u Hrvatskoj.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5E74420E-61BF-4829-8A9B-E5294F5933C2}"/>
              </a:ext>
            </a:extLst>
          </p:cNvPr>
          <p:cNvSpPr txBox="1"/>
          <p:nvPr/>
        </p:nvSpPr>
        <p:spPr>
          <a:xfrm>
            <a:off x="3983336" y="529859"/>
            <a:ext cx="4472007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Pojasni što su to STRANE INVAZIVNE VRSTE.</a:t>
            </a:r>
          </a:p>
        </p:txBody>
      </p:sp>
    </p:spTree>
    <p:extLst>
      <p:ext uri="{BB962C8B-B14F-4D97-AF65-F5344CB8AC3E}">
        <p14:creationId xmlns:p14="http://schemas.microsoft.com/office/powerpoint/2010/main" val="110482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4" grpId="0" animBg="1"/>
      <p:bldP spid="15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CED30284-A5DA-4F20-A2F2-5C78171C6B59}"/>
              </a:ext>
            </a:extLst>
          </p:cNvPr>
          <p:cNvSpPr/>
          <p:nvPr/>
        </p:nvSpPr>
        <p:spPr>
          <a:xfrm>
            <a:off x="4632157" y="662031"/>
            <a:ext cx="3035879" cy="102220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zbog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KRIVOLOVA</a:t>
            </a:r>
            <a:r>
              <a:rPr lang="hr-HR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 IZUMIRANJEM su</a:t>
            </a:r>
          </a:p>
        </p:txBody>
      </p:sp>
      <p:sp>
        <p:nvSpPr>
          <p:cNvPr id="3" name="Strelica: prema dolje 2">
            <a:extLst>
              <a:ext uri="{FF2B5EF4-FFF2-40B4-BE49-F238E27FC236}">
                <a16:creationId xmlns:a16="http://schemas.microsoft.com/office/drawing/2014/main" id="{46C0B517-0510-4163-956D-38E4AAEB88ED}"/>
              </a:ext>
            </a:extLst>
          </p:cNvPr>
          <p:cNvSpPr/>
          <p:nvPr/>
        </p:nvSpPr>
        <p:spPr>
          <a:xfrm>
            <a:off x="5998586" y="1925233"/>
            <a:ext cx="303022" cy="497928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927DFB40-E251-4607-BA94-F17AA7EB7797}"/>
              </a:ext>
            </a:extLst>
          </p:cNvPr>
          <p:cNvSpPr/>
          <p:nvPr/>
        </p:nvSpPr>
        <p:spPr>
          <a:xfrm>
            <a:off x="4057379" y="2582761"/>
            <a:ext cx="4400814" cy="185207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SREDOZEMNA MEDVJEDICA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BIJELI NOSOROG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PLANINSKA GORILA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SJEVERNOAMERIČKI BIZON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DDA10C5-9955-4729-8D7F-EE9B4C966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4479" y="3508800"/>
            <a:ext cx="3244172" cy="1755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319B56E-9006-4BAD-88E7-4F975155E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11723" y="4916830"/>
            <a:ext cx="2623431" cy="1667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87439A3-F38F-4CD0-B41B-4C8FE5844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902706" y="4872906"/>
            <a:ext cx="2467050" cy="1755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B554B67C-4BC7-4043-BA81-2C78EDA294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1082" y="3050549"/>
            <a:ext cx="2509938" cy="1662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90091AC-DA59-4531-9F15-6F9BB6B96D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153700" y="1795772"/>
            <a:ext cx="1505732" cy="1254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6EDDC251-AD3E-40FB-B107-DE3B1DDC1549}"/>
              </a:ext>
            </a:extLst>
          </p:cNvPr>
          <p:cNvSpPr txBox="1"/>
          <p:nvPr/>
        </p:nvSpPr>
        <p:spPr>
          <a:xfrm>
            <a:off x="7829793" y="964172"/>
            <a:ext cx="4205624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Kojim vrstama u svijetu prijeti IZUMIRANJE?</a:t>
            </a:r>
          </a:p>
        </p:txBody>
      </p:sp>
    </p:spTree>
    <p:extLst>
      <p:ext uri="{BB962C8B-B14F-4D97-AF65-F5344CB8AC3E}">
        <p14:creationId xmlns:p14="http://schemas.microsoft.com/office/powerpoint/2010/main" val="230799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539ACABA-11EB-45FE-86F4-9DAC89277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95737" y="1845085"/>
            <a:ext cx="3388822" cy="20042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EB7B8BC-E2F8-4E5C-BB03-602F75DCA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47636" y="1759994"/>
            <a:ext cx="3127899" cy="20893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0CCB9F3D-6A01-4B6B-869D-64C879A8AAAD}"/>
              </a:ext>
            </a:extLst>
          </p:cNvPr>
          <p:cNvSpPr/>
          <p:nvPr/>
        </p:nvSpPr>
        <p:spPr>
          <a:xfrm>
            <a:off x="591957" y="373142"/>
            <a:ext cx="4047029" cy="105616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Ubijanje slonova radi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KLJOVA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morskih pasa radi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PERAJA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E93629A-386D-4B3B-9586-CC8E25F636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282926" y="4230835"/>
            <a:ext cx="3749040" cy="2339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7D5BA2E-916B-4049-B7FB-6822B9D91D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065537" y="4147144"/>
            <a:ext cx="3039123" cy="2506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8E9C6359-D623-4338-AD78-8675F3C1D4E0}"/>
              </a:ext>
            </a:extLst>
          </p:cNvPr>
          <p:cNvSpPr txBox="1"/>
          <p:nvPr/>
        </p:nvSpPr>
        <p:spPr>
          <a:xfrm>
            <a:off x="5921442" y="507414"/>
            <a:ext cx="4472007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Koji su razlozi ubijanja slonova i morskih pasa.</a:t>
            </a:r>
          </a:p>
        </p:txBody>
      </p:sp>
    </p:spTree>
    <p:extLst>
      <p:ext uri="{BB962C8B-B14F-4D97-AF65-F5344CB8AC3E}">
        <p14:creationId xmlns:p14="http://schemas.microsoft.com/office/powerpoint/2010/main" val="36301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8A868CAF-0A09-4518-B842-A486157036AB}"/>
              </a:ext>
            </a:extLst>
          </p:cNvPr>
          <p:cNvSpPr/>
          <p:nvPr/>
        </p:nvSpPr>
        <p:spPr>
          <a:xfrm>
            <a:off x="591957" y="373142"/>
            <a:ext cx="4992097" cy="105616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Hrvatskoj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još žive 3 velike zaštićene zvijeri: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medvjed, ris i vuk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D1D24D7E-84F8-45AB-8C0A-39B392E34CEF}"/>
              </a:ext>
            </a:extLst>
          </p:cNvPr>
          <p:cNvSpPr/>
          <p:nvPr/>
        </p:nvSpPr>
        <p:spPr>
          <a:xfrm>
            <a:off x="591957" y="1742244"/>
            <a:ext cx="4679899" cy="168675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RIS</a:t>
            </a: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jednom već nestao iz Hrvatske, uspješno 	vraćen, ali opet u drastičnom padu zbog: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krivolova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stradavanja na prometnicama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premale populacije s malom genetičkom raznolikosti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5380222-3EA0-4974-98A1-13B6B63AE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23098" y="1169212"/>
            <a:ext cx="2323689" cy="2259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70BA4A19-B3EF-4C07-BDD7-EEBCB5D63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8059" y="3825263"/>
            <a:ext cx="3004369" cy="2403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148AF3CD-373E-43AC-A23A-7D63D34464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3456" r="11113"/>
          <a:stretch/>
        </p:blipFill>
        <p:spPr>
          <a:xfrm>
            <a:off x="4593815" y="3909860"/>
            <a:ext cx="3004369" cy="21765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8BC8A43B-B38E-4510-9EDD-2B83807383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-2882" t="5849" r="15124"/>
          <a:stretch/>
        </p:blipFill>
        <p:spPr>
          <a:xfrm>
            <a:off x="8159335" y="3715516"/>
            <a:ext cx="1793289" cy="18487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" name="TekstniOkvir 18">
            <a:extLst>
              <a:ext uri="{FF2B5EF4-FFF2-40B4-BE49-F238E27FC236}">
                <a16:creationId xmlns:a16="http://schemas.microsoft.com/office/drawing/2014/main" id="{8962C39A-D077-435A-9949-0F5A97FD24EE}"/>
              </a:ext>
            </a:extLst>
          </p:cNvPr>
          <p:cNvSpPr txBox="1"/>
          <p:nvPr/>
        </p:nvSpPr>
        <p:spPr>
          <a:xfrm>
            <a:off x="1023892" y="5747840"/>
            <a:ext cx="168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mrki medvjed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4A2D8D3A-576C-4054-981E-3D83D695E94A}"/>
              </a:ext>
            </a:extLst>
          </p:cNvPr>
          <p:cNvSpPr txBox="1"/>
          <p:nvPr/>
        </p:nvSpPr>
        <p:spPr>
          <a:xfrm>
            <a:off x="6948255" y="5564289"/>
            <a:ext cx="51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0A153EA0-C692-47CA-B98A-E5F81873B3A9}"/>
              </a:ext>
            </a:extLst>
          </p:cNvPr>
          <p:cNvSpPr txBox="1"/>
          <p:nvPr/>
        </p:nvSpPr>
        <p:spPr>
          <a:xfrm>
            <a:off x="6258539" y="1244640"/>
            <a:ext cx="626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vuk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FE5E1E9E-4C82-4112-91CF-C19B0C7D2376}"/>
              </a:ext>
            </a:extLst>
          </p:cNvPr>
          <p:cNvSpPr txBox="1"/>
          <p:nvPr/>
        </p:nvSpPr>
        <p:spPr>
          <a:xfrm>
            <a:off x="8314132" y="1476753"/>
            <a:ext cx="3797278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Navedi 3 zaštićene zvijeri u Hrvatskoj. Koji su razlozi smanjenja njihove brojnosti?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8679301D-1B6B-474D-B829-A4E3CD0B5597}"/>
              </a:ext>
            </a:extLst>
          </p:cNvPr>
          <p:cNvSpPr txBox="1"/>
          <p:nvPr/>
        </p:nvSpPr>
        <p:spPr>
          <a:xfrm>
            <a:off x="7782560" y="5720926"/>
            <a:ext cx="3158182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Koje su vrste istrijebljene pa ponovno unesene u Hrvatsku?</a:t>
            </a:r>
          </a:p>
        </p:txBody>
      </p:sp>
    </p:spTree>
    <p:extLst>
      <p:ext uri="{BB962C8B-B14F-4D97-AF65-F5344CB8AC3E}">
        <p14:creationId xmlns:p14="http://schemas.microsoft.com/office/powerpoint/2010/main" val="92697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9" grpId="0"/>
      <p:bldP spid="20" grpId="0"/>
      <p:bldP spid="21" grpId="0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5576D437-1C7D-482A-ABE9-8E50906EE81B}"/>
              </a:ext>
            </a:extLst>
          </p:cNvPr>
          <p:cNvSpPr/>
          <p:nvPr/>
        </p:nvSpPr>
        <p:spPr>
          <a:xfrm>
            <a:off x="3208340" y="212687"/>
            <a:ext cx="5988790" cy="139440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Čovjek izravno utječe na evoluciju i razvoj određenih vrsta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ODABIRANJEM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KRIŽANJEM.</a:t>
            </a:r>
          </a:p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Bira obilježja koja bi želio dobiti u sljedećoj generaciji </a:t>
            </a:r>
            <a:r>
              <a:rPr lang="hr-H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-&gt; na taj način nastaju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sorte</a:t>
            </a:r>
            <a:r>
              <a:rPr lang="hr-H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pasmine.</a:t>
            </a:r>
            <a:endParaRPr lang="hr-H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trelica: prema dolje 2">
            <a:extLst>
              <a:ext uri="{FF2B5EF4-FFF2-40B4-BE49-F238E27FC236}">
                <a16:creationId xmlns:a16="http://schemas.microsoft.com/office/drawing/2014/main" id="{7CFF44B6-B045-46B8-A52F-5B94E4577B18}"/>
              </a:ext>
            </a:extLst>
          </p:cNvPr>
          <p:cNvSpPr/>
          <p:nvPr/>
        </p:nvSpPr>
        <p:spPr>
          <a:xfrm rot="8089406">
            <a:off x="1823605" y="3184235"/>
            <a:ext cx="280505" cy="648033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 dirty="0"/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9263A99E-A726-4520-A88E-27255F6AC559}"/>
              </a:ext>
            </a:extLst>
          </p:cNvPr>
          <p:cNvSpPr/>
          <p:nvPr/>
        </p:nvSpPr>
        <p:spPr>
          <a:xfrm>
            <a:off x="6913436" y="2939983"/>
            <a:ext cx="2270539" cy="76310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DIVLJA SVINJA</a:t>
            </a:r>
          </a:p>
        </p:txBody>
      </p:sp>
      <p:sp>
        <p:nvSpPr>
          <p:cNvPr id="9" name="Strelica: prema dolje 8">
            <a:extLst>
              <a:ext uri="{FF2B5EF4-FFF2-40B4-BE49-F238E27FC236}">
                <a16:creationId xmlns:a16="http://schemas.microsoft.com/office/drawing/2014/main" id="{4AB3D2BC-FC11-4124-9EE9-DA9603F317EF}"/>
              </a:ext>
            </a:extLst>
          </p:cNvPr>
          <p:cNvSpPr/>
          <p:nvPr/>
        </p:nvSpPr>
        <p:spPr>
          <a:xfrm>
            <a:off x="7972787" y="3958401"/>
            <a:ext cx="311857" cy="82885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10" name="Strelica: prema dolje 9">
            <a:extLst>
              <a:ext uri="{FF2B5EF4-FFF2-40B4-BE49-F238E27FC236}">
                <a16:creationId xmlns:a16="http://schemas.microsoft.com/office/drawing/2014/main" id="{7F361A0A-E8CF-4BCE-A413-B47E96560927}"/>
              </a:ext>
            </a:extLst>
          </p:cNvPr>
          <p:cNvSpPr/>
          <p:nvPr/>
        </p:nvSpPr>
        <p:spPr>
          <a:xfrm rot="2622997">
            <a:off x="1830772" y="4591140"/>
            <a:ext cx="280505" cy="648033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 dirty="0"/>
          </a:p>
        </p:txBody>
      </p:sp>
      <p:sp>
        <p:nvSpPr>
          <p:cNvPr id="11" name="Strelica: prema dolje 10">
            <a:extLst>
              <a:ext uri="{FF2B5EF4-FFF2-40B4-BE49-F238E27FC236}">
                <a16:creationId xmlns:a16="http://schemas.microsoft.com/office/drawing/2014/main" id="{E1BB1336-3E0C-432A-A138-9FFFA90609C6}"/>
              </a:ext>
            </a:extLst>
          </p:cNvPr>
          <p:cNvSpPr/>
          <p:nvPr/>
        </p:nvSpPr>
        <p:spPr>
          <a:xfrm rot="13470155">
            <a:off x="3869922" y="3255068"/>
            <a:ext cx="280505" cy="648033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 dirty="0"/>
          </a:p>
        </p:txBody>
      </p:sp>
      <p:sp>
        <p:nvSpPr>
          <p:cNvPr id="12" name="Strelica: prema dolje 11">
            <a:extLst>
              <a:ext uri="{FF2B5EF4-FFF2-40B4-BE49-F238E27FC236}">
                <a16:creationId xmlns:a16="http://schemas.microsoft.com/office/drawing/2014/main" id="{EC6B0CF0-E895-455A-A06D-EF51AFC11256}"/>
              </a:ext>
            </a:extLst>
          </p:cNvPr>
          <p:cNvSpPr/>
          <p:nvPr/>
        </p:nvSpPr>
        <p:spPr>
          <a:xfrm rot="19187255">
            <a:off x="3859072" y="4652711"/>
            <a:ext cx="280505" cy="648033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 dirty="0"/>
          </a:p>
        </p:txBody>
      </p:sp>
      <p:sp>
        <p:nvSpPr>
          <p:cNvPr id="13" name="Pravokutnik: zaobljeni kutovi 12">
            <a:extLst>
              <a:ext uri="{FF2B5EF4-FFF2-40B4-BE49-F238E27FC236}">
                <a16:creationId xmlns:a16="http://schemas.microsoft.com/office/drawing/2014/main" id="{8B2C9DE5-BAA1-40EE-9A18-6E281527F301}"/>
              </a:ext>
            </a:extLst>
          </p:cNvPr>
          <p:cNvSpPr/>
          <p:nvPr/>
        </p:nvSpPr>
        <p:spPr>
          <a:xfrm>
            <a:off x="7012568" y="5205271"/>
            <a:ext cx="2270539" cy="76310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DOMAĆA SVINJA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6D0D83FE-9E5E-44FB-97A3-C9751D1E10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124" r="7384" b="9266"/>
          <a:stretch/>
        </p:blipFill>
        <p:spPr>
          <a:xfrm>
            <a:off x="180220" y="5205271"/>
            <a:ext cx="1732642" cy="1145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1CAE55F5-00E2-413D-8AD8-EC53B7428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5364" y="2051889"/>
            <a:ext cx="1876147" cy="1145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C6C2E6FC-4EA1-4C38-9E2C-DF4EB60E5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797331" y="1933116"/>
            <a:ext cx="1409250" cy="1362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5F11CBFE-E38B-473A-9404-B32D9910D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017080" y="5257964"/>
            <a:ext cx="1812898" cy="1200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34D25C01-F28B-4468-B0DB-7815AE192A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208904" y="3430348"/>
            <a:ext cx="1581148" cy="2108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Pravokutnik: zaobljeni kutovi 30">
            <a:extLst>
              <a:ext uri="{FF2B5EF4-FFF2-40B4-BE49-F238E27FC236}">
                <a16:creationId xmlns:a16="http://schemas.microsoft.com/office/drawing/2014/main" id="{A8E59055-9FE5-4CCC-994E-E62AD097FB2A}"/>
              </a:ext>
            </a:extLst>
          </p:cNvPr>
          <p:cNvSpPr/>
          <p:nvPr/>
        </p:nvSpPr>
        <p:spPr>
          <a:xfrm>
            <a:off x="2132855" y="5605978"/>
            <a:ext cx="1654316" cy="45145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DIVLJI KUPUS</a:t>
            </a:r>
          </a:p>
        </p:txBody>
      </p:sp>
      <p:pic>
        <p:nvPicPr>
          <p:cNvPr id="36" name="Slika 35">
            <a:extLst>
              <a:ext uri="{FF2B5EF4-FFF2-40B4-BE49-F238E27FC236}">
                <a16:creationId xmlns:a16="http://schemas.microsoft.com/office/drawing/2014/main" id="{74471EA6-6238-4EAE-873C-26A5353E16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283107" y="2537683"/>
            <a:ext cx="2728833" cy="1637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Slika 38">
            <a:extLst>
              <a:ext uri="{FF2B5EF4-FFF2-40B4-BE49-F238E27FC236}">
                <a16:creationId xmlns:a16="http://schemas.microsoft.com/office/drawing/2014/main" id="{EA2185B5-388A-4D42-BFEC-2530D609C3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503100" y="4787260"/>
            <a:ext cx="2476953" cy="1651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B0C5F3B1-D94D-4FA3-A36C-2124E897860F}"/>
              </a:ext>
            </a:extLst>
          </p:cNvPr>
          <p:cNvSpPr txBox="1"/>
          <p:nvPr/>
        </p:nvSpPr>
        <p:spPr>
          <a:xfrm>
            <a:off x="4478609" y="4850975"/>
            <a:ext cx="115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prokulica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DF799A24-C348-4177-9E15-835B815EBD08}"/>
              </a:ext>
            </a:extLst>
          </p:cNvPr>
          <p:cNvSpPr txBox="1"/>
          <p:nvPr/>
        </p:nvSpPr>
        <p:spPr>
          <a:xfrm>
            <a:off x="4478609" y="3321534"/>
            <a:ext cx="115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korabica</a:t>
            </a: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CBFD05B3-FCB0-402F-B63F-8FBD7917C964}"/>
              </a:ext>
            </a:extLst>
          </p:cNvPr>
          <p:cNvSpPr txBox="1"/>
          <p:nvPr/>
        </p:nvSpPr>
        <p:spPr>
          <a:xfrm>
            <a:off x="427034" y="3212915"/>
            <a:ext cx="115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brokula</a:t>
            </a: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C5077882-F0ED-4FCA-A01A-6CD94310810E}"/>
              </a:ext>
            </a:extLst>
          </p:cNvPr>
          <p:cNvSpPr txBox="1"/>
          <p:nvPr/>
        </p:nvSpPr>
        <p:spPr>
          <a:xfrm>
            <a:off x="451552" y="4819961"/>
            <a:ext cx="115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cvjetača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88F3A021-E620-4FE4-9004-8784C089DC7C}"/>
              </a:ext>
            </a:extLst>
          </p:cNvPr>
          <p:cNvSpPr txBox="1"/>
          <p:nvPr/>
        </p:nvSpPr>
        <p:spPr>
          <a:xfrm>
            <a:off x="221187" y="532491"/>
            <a:ext cx="2728833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Što je ODABIRANJE i KRIŽANJE?</a:t>
            </a:r>
          </a:p>
        </p:txBody>
      </p:sp>
      <p:sp>
        <p:nvSpPr>
          <p:cNvPr id="28" name="TekstniOkvir 27">
            <a:extLst>
              <a:ext uri="{FF2B5EF4-FFF2-40B4-BE49-F238E27FC236}">
                <a16:creationId xmlns:a16="http://schemas.microsoft.com/office/drawing/2014/main" id="{2C864FB4-0313-4FDF-9922-BBF4F961F4CC}"/>
              </a:ext>
            </a:extLst>
          </p:cNvPr>
          <p:cNvSpPr txBox="1"/>
          <p:nvPr/>
        </p:nvSpPr>
        <p:spPr>
          <a:xfrm>
            <a:off x="9455450" y="845675"/>
            <a:ext cx="2728833" cy="132343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Koje vrste je čovjek dobio od DIVLJEG KUPUSA, a koje od DIVLJE SVINJE?</a:t>
            </a:r>
          </a:p>
        </p:txBody>
      </p:sp>
    </p:spTree>
    <p:extLst>
      <p:ext uri="{BB962C8B-B14F-4D97-AF65-F5344CB8AC3E}">
        <p14:creationId xmlns:p14="http://schemas.microsoft.com/office/powerpoint/2010/main" val="217693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1" grpId="0" animBg="1"/>
      <p:bldP spid="4" grpId="0"/>
      <p:bldP spid="22" grpId="0"/>
      <p:bldP spid="23" grpId="0"/>
      <p:bldP spid="25" grpId="0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17C87279-852C-4558-8FA0-D2D90FE7C82F}"/>
              </a:ext>
            </a:extLst>
          </p:cNvPr>
          <p:cNvSpPr/>
          <p:nvPr/>
        </p:nvSpPr>
        <p:spPr>
          <a:xfrm>
            <a:off x="1798986" y="3671502"/>
            <a:ext cx="2270539" cy="76310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SORTE</a:t>
            </a:r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EE88628F-4462-47BA-9F20-07011B762E64}"/>
              </a:ext>
            </a:extLst>
          </p:cNvPr>
          <p:cNvSpPr/>
          <p:nvPr/>
        </p:nvSpPr>
        <p:spPr>
          <a:xfrm>
            <a:off x="284480" y="4757893"/>
            <a:ext cx="5701769" cy="89057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skupine srodnih biljaka iste vrste koje se razlikuju prema nekim obilježjima</a:t>
            </a:r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6D088EE4-7D0B-40C6-87CF-C421386D031C}"/>
              </a:ext>
            </a:extLst>
          </p:cNvPr>
          <p:cNvSpPr/>
          <p:nvPr/>
        </p:nvSpPr>
        <p:spPr>
          <a:xfrm>
            <a:off x="6448477" y="4747267"/>
            <a:ext cx="5701769" cy="89057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skupine životinja iste vrste s međusobno različitim obilježjima</a:t>
            </a:r>
          </a:p>
        </p:txBody>
      </p:sp>
      <p:sp>
        <p:nvSpPr>
          <p:cNvPr id="8" name="Strelica: prema dolje 7">
            <a:extLst>
              <a:ext uri="{FF2B5EF4-FFF2-40B4-BE49-F238E27FC236}">
                <a16:creationId xmlns:a16="http://schemas.microsoft.com/office/drawing/2014/main" id="{A587BED7-086A-4602-A3A1-22987B5C72C2}"/>
              </a:ext>
            </a:extLst>
          </p:cNvPr>
          <p:cNvSpPr/>
          <p:nvPr/>
        </p:nvSpPr>
        <p:spPr>
          <a:xfrm rot="11409069">
            <a:off x="9932966" y="2753656"/>
            <a:ext cx="267227" cy="789323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9" name="Strelica: prema dolje 8">
            <a:extLst>
              <a:ext uri="{FF2B5EF4-FFF2-40B4-BE49-F238E27FC236}">
                <a16:creationId xmlns:a16="http://schemas.microsoft.com/office/drawing/2014/main" id="{C4B0622E-8D19-4789-A4AE-1AE1D93A238D}"/>
              </a:ext>
            </a:extLst>
          </p:cNvPr>
          <p:cNvSpPr/>
          <p:nvPr/>
        </p:nvSpPr>
        <p:spPr>
          <a:xfrm rot="10800000">
            <a:off x="2711989" y="1764098"/>
            <a:ext cx="261911" cy="1688792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10" name="Strelica: prema dolje 9">
            <a:extLst>
              <a:ext uri="{FF2B5EF4-FFF2-40B4-BE49-F238E27FC236}">
                <a16:creationId xmlns:a16="http://schemas.microsoft.com/office/drawing/2014/main" id="{65A7C907-F6C5-4F65-A38D-9B43C8304211}"/>
              </a:ext>
            </a:extLst>
          </p:cNvPr>
          <p:cNvSpPr/>
          <p:nvPr/>
        </p:nvSpPr>
        <p:spPr>
          <a:xfrm rot="9600059">
            <a:off x="1898163" y="2763816"/>
            <a:ext cx="267227" cy="789323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11" name="Strelica: prema dolje 10">
            <a:extLst>
              <a:ext uri="{FF2B5EF4-FFF2-40B4-BE49-F238E27FC236}">
                <a16:creationId xmlns:a16="http://schemas.microsoft.com/office/drawing/2014/main" id="{6BBD540E-97AF-4B78-83EF-E5245B9D0FE1}"/>
              </a:ext>
            </a:extLst>
          </p:cNvPr>
          <p:cNvSpPr/>
          <p:nvPr/>
        </p:nvSpPr>
        <p:spPr>
          <a:xfrm rot="11409069">
            <a:off x="3461046" y="2763816"/>
            <a:ext cx="267227" cy="789323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12" name="Pravokutnik: zaobljeni kutovi 11">
            <a:extLst>
              <a:ext uri="{FF2B5EF4-FFF2-40B4-BE49-F238E27FC236}">
                <a16:creationId xmlns:a16="http://schemas.microsoft.com/office/drawing/2014/main" id="{4D5F8ADD-47D2-4A8C-8CA3-A57D2BE63420}"/>
              </a:ext>
            </a:extLst>
          </p:cNvPr>
          <p:cNvSpPr/>
          <p:nvPr/>
        </p:nvSpPr>
        <p:spPr>
          <a:xfrm>
            <a:off x="1666906" y="1097280"/>
            <a:ext cx="2270539" cy="512845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VINOVE LOZE</a:t>
            </a:r>
          </a:p>
        </p:txBody>
      </p:sp>
      <p:sp>
        <p:nvSpPr>
          <p:cNvPr id="13" name="Pravokutnik: zaobljeni kutovi 12">
            <a:extLst>
              <a:ext uri="{FF2B5EF4-FFF2-40B4-BE49-F238E27FC236}">
                <a16:creationId xmlns:a16="http://schemas.microsoft.com/office/drawing/2014/main" id="{44FE24BA-3738-4131-974F-BD85923E2047}"/>
              </a:ext>
            </a:extLst>
          </p:cNvPr>
          <p:cNvSpPr/>
          <p:nvPr/>
        </p:nvSpPr>
        <p:spPr>
          <a:xfrm>
            <a:off x="3415966" y="2088688"/>
            <a:ext cx="1472534" cy="512845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JABUKA</a:t>
            </a:r>
          </a:p>
        </p:txBody>
      </p:sp>
      <p:sp>
        <p:nvSpPr>
          <p:cNvPr id="14" name="Pravokutnik: zaobljeni kutovi 13">
            <a:extLst>
              <a:ext uri="{FF2B5EF4-FFF2-40B4-BE49-F238E27FC236}">
                <a16:creationId xmlns:a16="http://schemas.microsoft.com/office/drawing/2014/main" id="{03508569-3431-45FB-9DB8-3959DCCE9256}"/>
              </a:ext>
            </a:extLst>
          </p:cNvPr>
          <p:cNvSpPr/>
          <p:nvPr/>
        </p:nvSpPr>
        <p:spPr>
          <a:xfrm>
            <a:off x="840933" y="2132608"/>
            <a:ext cx="1472534" cy="512845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KRUŠAKA</a:t>
            </a:r>
          </a:p>
        </p:txBody>
      </p:sp>
      <p:sp>
        <p:nvSpPr>
          <p:cNvPr id="15" name="Pravokutnik: zaobljeni kutovi 14">
            <a:extLst>
              <a:ext uri="{FF2B5EF4-FFF2-40B4-BE49-F238E27FC236}">
                <a16:creationId xmlns:a16="http://schemas.microsoft.com/office/drawing/2014/main" id="{F101CCB8-DA55-411C-88B0-D4D269E3B826}"/>
              </a:ext>
            </a:extLst>
          </p:cNvPr>
          <p:cNvSpPr/>
          <p:nvPr/>
        </p:nvSpPr>
        <p:spPr>
          <a:xfrm>
            <a:off x="7310928" y="2132608"/>
            <a:ext cx="1472534" cy="51284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MAČAKA</a:t>
            </a:r>
          </a:p>
        </p:txBody>
      </p:sp>
      <p:sp>
        <p:nvSpPr>
          <p:cNvPr id="16" name="Pravokutnik: zaobljeni kutovi 15">
            <a:extLst>
              <a:ext uri="{FF2B5EF4-FFF2-40B4-BE49-F238E27FC236}">
                <a16:creationId xmlns:a16="http://schemas.microsoft.com/office/drawing/2014/main" id="{B20B5FC2-39C4-4DD7-844B-0E8F0800731F}"/>
              </a:ext>
            </a:extLst>
          </p:cNvPr>
          <p:cNvSpPr/>
          <p:nvPr/>
        </p:nvSpPr>
        <p:spPr>
          <a:xfrm>
            <a:off x="8504587" y="1097280"/>
            <a:ext cx="1472534" cy="51284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PASA</a:t>
            </a:r>
          </a:p>
        </p:txBody>
      </p:sp>
      <p:sp>
        <p:nvSpPr>
          <p:cNvPr id="17" name="Pravokutnik: zaobljeni kutovi 16">
            <a:extLst>
              <a:ext uri="{FF2B5EF4-FFF2-40B4-BE49-F238E27FC236}">
                <a16:creationId xmlns:a16="http://schemas.microsoft.com/office/drawing/2014/main" id="{51820774-0A96-4A98-9B1C-23F2ACA0E80F}"/>
              </a:ext>
            </a:extLst>
          </p:cNvPr>
          <p:cNvSpPr/>
          <p:nvPr/>
        </p:nvSpPr>
        <p:spPr>
          <a:xfrm>
            <a:off x="9722526" y="2058422"/>
            <a:ext cx="1472534" cy="51284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KONJA</a:t>
            </a:r>
          </a:p>
        </p:txBody>
      </p:sp>
      <p:sp>
        <p:nvSpPr>
          <p:cNvPr id="18" name="Pravokutnik: zaobljeni kutovi 17">
            <a:extLst>
              <a:ext uri="{FF2B5EF4-FFF2-40B4-BE49-F238E27FC236}">
                <a16:creationId xmlns:a16="http://schemas.microsoft.com/office/drawing/2014/main" id="{AEC284CD-E9CB-4291-A7ED-952AB02C8F06}"/>
              </a:ext>
            </a:extLst>
          </p:cNvPr>
          <p:cNvSpPr/>
          <p:nvPr/>
        </p:nvSpPr>
        <p:spPr>
          <a:xfrm>
            <a:off x="8188254" y="3654128"/>
            <a:ext cx="2270539" cy="76310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PASMINE</a:t>
            </a:r>
          </a:p>
        </p:txBody>
      </p:sp>
      <p:sp>
        <p:nvSpPr>
          <p:cNvPr id="19" name="Strelica: prema dolje 18">
            <a:extLst>
              <a:ext uri="{FF2B5EF4-FFF2-40B4-BE49-F238E27FC236}">
                <a16:creationId xmlns:a16="http://schemas.microsoft.com/office/drawing/2014/main" id="{DF595C8A-E99C-42F5-88FF-5D9F7DBF7D4E}"/>
              </a:ext>
            </a:extLst>
          </p:cNvPr>
          <p:cNvSpPr/>
          <p:nvPr/>
        </p:nvSpPr>
        <p:spPr>
          <a:xfrm rot="10800000">
            <a:off x="9168407" y="1756884"/>
            <a:ext cx="261911" cy="1688792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20" name="Strelica: prema dolje 19">
            <a:extLst>
              <a:ext uri="{FF2B5EF4-FFF2-40B4-BE49-F238E27FC236}">
                <a16:creationId xmlns:a16="http://schemas.microsoft.com/office/drawing/2014/main" id="{115A71E6-6075-4D43-9541-3064AE8709AE}"/>
              </a:ext>
            </a:extLst>
          </p:cNvPr>
          <p:cNvSpPr/>
          <p:nvPr/>
        </p:nvSpPr>
        <p:spPr>
          <a:xfrm rot="9600059">
            <a:off x="8354581" y="2756602"/>
            <a:ext cx="267227" cy="789323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25C3C70-F955-4819-BACA-AA52D0F68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650495" y="927687"/>
            <a:ext cx="1208332" cy="805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A175FB9E-9CDA-46AF-BDC6-54E727378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6077465" y="1844454"/>
            <a:ext cx="1146060" cy="764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349716FA-7858-4568-843B-B65234013F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047195" y="170609"/>
            <a:ext cx="969236" cy="837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1705674B-4FE8-4B91-A3BC-950B729B3D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236755" y="84141"/>
            <a:ext cx="1222038" cy="915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Slika 28">
            <a:extLst>
              <a:ext uri="{FF2B5EF4-FFF2-40B4-BE49-F238E27FC236}">
                <a16:creationId xmlns:a16="http://schemas.microsoft.com/office/drawing/2014/main" id="{61374BD7-FC07-4E61-8DC0-0D5EEA15335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7203" t="3874"/>
          <a:stretch/>
        </p:blipFill>
        <p:spPr>
          <a:xfrm>
            <a:off x="10525094" y="999718"/>
            <a:ext cx="1652784" cy="926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Slika 33">
            <a:extLst>
              <a:ext uri="{FF2B5EF4-FFF2-40B4-BE49-F238E27FC236}">
                <a16:creationId xmlns:a16="http://schemas.microsoft.com/office/drawing/2014/main" id="{D2DD591F-BB6A-4B9B-869B-D83FA39CB4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129142" y="0"/>
            <a:ext cx="785073" cy="1045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Slika 36">
            <a:extLst>
              <a:ext uri="{FF2B5EF4-FFF2-40B4-BE49-F238E27FC236}">
                <a16:creationId xmlns:a16="http://schemas.microsoft.com/office/drawing/2014/main" id="{73AD0E62-DCC1-478A-A698-4EF4DBB384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765565" y="71231"/>
            <a:ext cx="1222038" cy="916529"/>
          </a:xfrm>
          <a:prstGeom prst="rect">
            <a:avLst/>
          </a:prstGeom>
        </p:spPr>
      </p:pic>
      <p:pic>
        <p:nvPicPr>
          <p:cNvPr id="42" name="Slika 41">
            <a:extLst>
              <a:ext uri="{FF2B5EF4-FFF2-40B4-BE49-F238E27FC236}">
                <a16:creationId xmlns:a16="http://schemas.microsoft.com/office/drawing/2014/main" id="{5B720C04-212C-4AA3-9C14-A07BE42D8B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34421" y="903610"/>
            <a:ext cx="1431884" cy="1047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" name="Slika 44">
            <a:extLst>
              <a:ext uri="{FF2B5EF4-FFF2-40B4-BE49-F238E27FC236}">
                <a16:creationId xmlns:a16="http://schemas.microsoft.com/office/drawing/2014/main" id="{97D2C29B-E4F4-44BD-8713-34C47472C9D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4078984" y="920049"/>
            <a:ext cx="1785694" cy="1004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" name="Slika 46">
            <a:extLst>
              <a:ext uri="{FF2B5EF4-FFF2-40B4-BE49-F238E27FC236}">
                <a16:creationId xmlns:a16="http://schemas.microsoft.com/office/drawing/2014/main" id="{62C2400D-9CD5-40AC-A9EF-07A760912F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765565" y="35720"/>
            <a:ext cx="1222038" cy="916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TekstniOkvir 27">
            <a:extLst>
              <a:ext uri="{FF2B5EF4-FFF2-40B4-BE49-F238E27FC236}">
                <a16:creationId xmlns:a16="http://schemas.microsoft.com/office/drawing/2014/main" id="{7D037908-E92C-4AFE-897F-582C99AF135A}"/>
              </a:ext>
            </a:extLst>
          </p:cNvPr>
          <p:cNvSpPr txBox="1"/>
          <p:nvPr/>
        </p:nvSpPr>
        <p:spPr>
          <a:xfrm>
            <a:off x="2313467" y="5971759"/>
            <a:ext cx="2728833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Što su SORTE?</a:t>
            </a:r>
          </a:p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Navedi primjere.</a:t>
            </a:r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C22F0096-D038-47BD-AE36-712EC2EA337B}"/>
              </a:ext>
            </a:extLst>
          </p:cNvPr>
          <p:cNvSpPr txBox="1"/>
          <p:nvPr/>
        </p:nvSpPr>
        <p:spPr>
          <a:xfrm>
            <a:off x="7796261" y="5967881"/>
            <a:ext cx="2728833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Što su PASMINE?</a:t>
            </a:r>
          </a:p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Navedi primjere.</a:t>
            </a:r>
          </a:p>
        </p:txBody>
      </p:sp>
    </p:spTree>
    <p:extLst>
      <p:ext uri="{BB962C8B-B14F-4D97-AF65-F5344CB8AC3E}">
        <p14:creationId xmlns:p14="http://schemas.microsoft.com/office/powerpoint/2010/main" val="198495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8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1FBF8730-092C-463A-AF17-4DF75A12F598}"/>
              </a:ext>
            </a:extLst>
          </p:cNvPr>
          <p:cNvSpPr/>
          <p:nvPr/>
        </p:nvSpPr>
        <p:spPr>
          <a:xfrm>
            <a:off x="2445796" y="292963"/>
            <a:ext cx="5237825" cy="612559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/>
              <a:t>Najpoznatije vrste izumrlih organizama</a:t>
            </a:r>
          </a:p>
        </p:txBody>
      </p:sp>
      <p:sp>
        <p:nvSpPr>
          <p:cNvPr id="5" name="Strelica: prema dolje 4">
            <a:extLst>
              <a:ext uri="{FF2B5EF4-FFF2-40B4-BE49-F238E27FC236}">
                <a16:creationId xmlns:a16="http://schemas.microsoft.com/office/drawing/2014/main" id="{1EE5E304-5645-487E-B81A-E3743D32FC43}"/>
              </a:ext>
            </a:extLst>
          </p:cNvPr>
          <p:cNvSpPr/>
          <p:nvPr/>
        </p:nvSpPr>
        <p:spPr>
          <a:xfrm>
            <a:off x="2972509" y="1109706"/>
            <a:ext cx="239697" cy="967666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6" name="Strelica: prema dolje 5">
            <a:extLst>
              <a:ext uri="{FF2B5EF4-FFF2-40B4-BE49-F238E27FC236}">
                <a16:creationId xmlns:a16="http://schemas.microsoft.com/office/drawing/2014/main" id="{81B8ADDC-3CEF-4A4C-84F3-B4FC2441301C}"/>
              </a:ext>
            </a:extLst>
          </p:cNvPr>
          <p:cNvSpPr/>
          <p:nvPr/>
        </p:nvSpPr>
        <p:spPr>
          <a:xfrm>
            <a:off x="4944831" y="1191081"/>
            <a:ext cx="239697" cy="2237919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7" name="Strelica: prema dolje 6">
            <a:extLst>
              <a:ext uri="{FF2B5EF4-FFF2-40B4-BE49-F238E27FC236}">
                <a16:creationId xmlns:a16="http://schemas.microsoft.com/office/drawing/2014/main" id="{12140379-F93B-4CF8-8037-BDC2BB1276A9}"/>
              </a:ext>
            </a:extLst>
          </p:cNvPr>
          <p:cNvSpPr/>
          <p:nvPr/>
        </p:nvSpPr>
        <p:spPr>
          <a:xfrm>
            <a:off x="7052986" y="1229930"/>
            <a:ext cx="239697" cy="967666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 dirty="0"/>
          </a:p>
        </p:txBody>
      </p:sp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D67361B6-3251-405C-9994-8D865ED5A239}"/>
              </a:ext>
            </a:extLst>
          </p:cNvPr>
          <p:cNvSpPr/>
          <p:nvPr/>
        </p:nvSpPr>
        <p:spPr>
          <a:xfrm>
            <a:off x="2241756" y="2240121"/>
            <a:ext cx="1765179" cy="61255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DINOSAURI</a:t>
            </a:r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F5949971-68A5-4A1A-BD44-90BDF5E365AB}"/>
              </a:ext>
            </a:extLst>
          </p:cNvPr>
          <p:cNvSpPr/>
          <p:nvPr/>
        </p:nvSpPr>
        <p:spPr>
          <a:xfrm>
            <a:off x="4252936" y="3728875"/>
            <a:ext cx="1765179" cy="61255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AMONITI</a:t>
            </a:r>
          </a:p>
        </p:txBody>
      </p:sp>
      <p:sp>
        <p:nvSpPr>
          <p:cNvPr id="10" name="Pravokutnik: zaobljeni kutovi 9">
            <a:extLst>
              <a:ext uri="{FF2B5EF4-FFF2-40B4-BE49-F238E27FC236}">
                <a16:creationId xmlns:a16="http://schemas.microsoft.com/office/drawing/2014/main" id="{7107210A-A8DE-408E-AFC4-1508FFA5359A}"/>
              </a:ext>
            </a:extLst>
          </p:cNvPr>
          <p:cNvSpPr/>
          <p:nvPr/>
        </p:nvSpPr>
        <p:spPr>
          <a:xfrm>
            <a:off x="6325824" y="2331434"/>
            <a:ext cx="1765179" cy="85671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DRVENASTE PAPRATNJAČE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6C05DCEF-5FD0-4716-A9CB-73BE66A77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97093" y="3188145"/>
            <a:ext cx="2920668" cy="1881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6C5960FA-FBB0-43AB-BD24-9485793DF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61104" y="4711211"/>
            <a:ext cx="2541985" cy="1911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77FAD950-AB65-4F51-A6D7-48A29D632F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0568" y="3623508"/>
            <a:ext cx="2687345" cy="1791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A3BDB4E5-FECB-4922-92C3-F4B10C399B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5" b="21203"/>
          <a:stretch/>
        </p:blipFill>
        <p:spPr>
          <a:xfrm>
            <a:off x="10657425" y="2093675"/>
            <a:ext cx="1274964" cy="1529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E949535B-4839-495C-895B-E196F909855D}"/>
              </a:ext>
            </a:extLst>
          </p:cNvPr>
          <p:cNvSpPr txBox="1"/>
          <p:nvPr/>
        </p:nvSpPr>
        <p:spPr>
          <a:xfrm>
            <a:off x="10741981" y="3639811"/>
            <a:ext cx="1190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otisak </a:t>
            </a:r>
            <a:r>
              <a:rPr lang="hr-HR" sz="1400" i="1" dirty="0" err="1"/>
              <a:t>dinosaura</a:t>
            </a:r>
            <a:endParaRPr lang="hr-HR" sz="1400" i="1" dirty="0"/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F522376C-7D4C-4A59-BFE8-2A28839DCE6C}"/>
              </a:ext>
            </a:extLst>
          </p:cNvPr>
          <p:cNvSpPr txBox="1"/>
          <p:nvPr/>
        </p:nvSpPr>
        <p:spPr>
          <a:xfrm>
            <a:off x="7443159" y="5877067"/>
            <a:ext cx="4472007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Koje su najpoznatije vrste izumrlih organizama?</a:t>
            </a:r>
          </a:p>
        </p:txBody>
      </p:sp>
    </p:spTree>
    <p:extLst>
      <p:ext uri="{BB962C8B-B14F-4D97-AF65-F5344CB8AC3E}">
        <p14:creationId xmlns:p14="http://schemas.microsoft.com/office/powerpoint/2010/main" val="2551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4" grpId="0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860D7968-057A-4BB8-BD5F-4E00A1CCBBFD}"/>
              </a:ext>
            </a:extLst>
          </p:cNvPr>
          <p:cNvSpPr/>
          <p:nvPr/>
        </p:nvSpPr>
        <p:spPr>
          <a:xfrm>
            <a:off x="243840" y="643823"/>
            <a:ext cx="8696295" cy="76310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Danas se, umjesto klasičnog križanja i odabiranja, mogu koristiti i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suvremene metode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trelica: prema dolje 2">
            <a:extLst>
              <a:ext uri="{FF2B5EF4-FFF2-40B4-BE49-F238E27FC236}">
                <a16:creationId xmlns:a16="http://schemas.microsoft.com/office/drawing/2014/main" id="{B3318F47-4549-4E9A-8B07-05EAADB823D2}"/>
              </a:ext>
            </a:extLst>
          </p:cNvPr>
          <p:cNvSpPr/>
          <p:nvPr/>
        </p:nvSpPr>
        <p:spPr>
          <a:xfrm>
            <a:off x="2002921" y="1881030"/>
            <a:ext cx="303022" cy="881823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059FB6B5-287A-4227-99C4-209AE167AC24}"/>
              </a:ext>
            </a:extLst>
          </p:cNvPr>
          <p:cNvSpPr/>
          <p:nvPr/>
        </p:nvSpPr>
        <p:spPr>
          <a:xfrm>
            <a:off x="493697" y="3061070"/>
            <a:ext cx="4400814" cy="13504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KLONIRANJEM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iz jednog organizma dobivamo potomstvo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genski identično 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roditelju</a:t>
            </a:r>
          </a:p>
        </p:txBody>
      </p:sp>
      <p:sp>
        <p:nvSpPr>
          <p:cNvPr id="5" name="Strelica: prema dolje 4">
            <a:extLst>
              <a:ext uri="{FF2B5EF4-FFF2-40B4-BE49-F238E27FC236}">
                <a16:creationId xmlns:a16="http://schemas.microsoft.com/office/drawing/2014/main" id="{267CD458-5225-4C3A-A9F6-05B906F6A262}"/>
              </a:ext>
            </a:extLst>
          </p:cNvPr>
          <p:cNvSpPr/>
          <p:nvPr/>
        </p:nvSpPr>
        <p:spPr>
          <a:xfrm>
            <a:off x="7400810" y="1809335"/>
            <a:ext cx="303022" cy="881823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6DFCE5C9-BFD4-461D-9A5D-74C93F7A858A}"/>
              </a:ext>
            </a:extLst>
          </p:cNvPr>
          <p:cNvSpPr/>
          <p:nvPr/>
        </p:nvSpPr>
        <p:spPr>
          <a:xfrm>
            <a:off x="5638969" y="3070151"/>
            <a:ext cx="3518633" cy="17771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GM ORGANIZMI (GMO) 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genetskim materijalom izmijenjenim uporabom tehnika genetičkog inženjerstva</a:t>
            </a:r>
          </a:p>
        </p:txBody>
      </p:sp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1D1209DF-24ED-4287-8E75-148533542E23}"/>
              </a:ext>
            </a:extLst>
          </p:cNvPr>
          <p:cNvSpPr/>
          <p:nvPr/>
        </p:nvSpPr>
        <p:spPr>
          <a:xfrm>
            <a:off x="330200" y="5304579"/>
            <a:ext cx="11531600" cy="85898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razliku od vrsta dobivenih umjetnim odabiranjem,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vrste nastale prirodnim odabirom imaju veću otpornost na bolesti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 oko njih NIJE potrebna dodatna briga. 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E9712A8D-CCD8-4EF9-8E18-BABAC3524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129314" y="508000"/>
            <a:ext cx="3001726" cy="1476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92721EFC-FD7C-46EF-853F-AAD1CA276220}"/>
              </a:ext>
            </a:extLst>
          </p:cNvPr>
          <p:cNvSpPr txBox="1"/>
          <p:nvPr/>
        </p:nvSpPr>
        <p:spPr>
          <a:xfrm>
            <a:off x="9392782" y="3949822"/>
            <a:ext cx="2728833" cy="9233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Kakva je otpornost na bolesti vrsta nastalih prirodnim odabirom?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AB105CFE-598D-4BC0-B24B-084A80EFDD8C}"/>
              </a:ext>
            </a:extLst>
          </p:cNvPr>
          <p:cNvSpPr txBox="1"/>
          <p:nvPr/>
        </p:nvSpPr>
        <p:spPr>
          <a:xfrm>
            <a:off x="3245982" y="1650083"/>
            <a:ext cx="3297058" cy="12003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Koje suvremene metode možemo koristiti danas umjesto klasičnog križanja i odabiranja?</a:t>
            </a:r>
          </a:p>
        </p:txBody>
      </p:sp>
    </p:spTree>
    <p:extLst>
      <p:ext uri="{BB962C8B-B14F-4D97-AF65-F5344CB8AC3E}">
        <p14:creationId xmlns:p14="http://schemas.microsoft.com/office/powerpoint/2010/main" val="148915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0A4CA0D5-09D8-48C3-9B14-42A595CFF2D9}"/>
              </a:ext>
            </a:extLst>
          </p:cNvPr>
          <p:cNvSpPr/>
          <p:nvPr/>
        </p:nvSpPr>
        <p:spPr>
          <a:xfrm>
            <a:off x="187960" y="378390"/>
            <a:ext cx="5908040" cy="109633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Umjetnim odabiranjem vrste gube prirodna obilježja (otpornost na bolesti, štetnike, sušu..) pa je potrebna dodatna briga čovjeka</a:t>
            </a:r>
          </a:p>
        </p:txBody>
      </p:sp>
      <p:sp>
        <p:nvSpPr>
          <p:cNvPr id="3" name="Strelica: prema dolje 2">
            <a:extLst>
              <a:ext uri="{FF2B5EF4-FFF2-40B4-BE49-F238E27FC236}">
                <a16:creationId xmlns:a16="http://schemas.microsoft.com/office/drawing/2014/main" id="{BB4AB21D-42DD-47CC-B517-6EAC99E84C36}"/>
              </a:ext>
            </a:extLst>
          </p:cNvPr>
          <p:cNvSpPr/>
          <p:nvPr/>
        </p:nvSpPr>
        <p:spPr>
          <a:xfrm>
            <a:off x="2065961" y="1628213"/>
            <a:ext cx="303022" cy="881823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6B687A7E-79C1-4D3F-B25C-59647CFBF4E2}"/>
              </a:ext>
            </a:extLst>
          </p:cNvPr>
          <p:cNvSpPr/>
          <p:nvPr/>
        </p:nvSpPr>
        <p:spPr>
          <a:xfrm>
            <a:off x="187960" y="2681065"/>
            <a:ext cx="4112292" cy="85898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velike količine ZAŠTITNIH SREDSTAVA</a:t>
            </a:r>
          </a:p>
        </p:txBody>
      </p:sp>
      <p:sp>
        <p:nvSpPr>
          <p:cNvPr id="6" name="Strelica: prema dolje 5">
            <a:extLst>
              <a:ext uri="{FF2B5EF4-FFF2-40B4-BE49-F238E27FC236}">
                <a16:creationId xmlns:a16="http://schemas.microsoft.com/office/drawing/2014/main" id="{40A7259D-499B-4C96-97E6-ED6B6E9FA368}"/>
              </a:ext>
            </a:extLst>
          </p:cNvPr>
          <p:cNvSpPr/>
          <p:nvPr/>
        </p:nvSpPr>
        <p:spPr>
          <a:xfrm>
            <a:off x="2128107" y="3756621"/>
            <a:ext cx="303022" cy="881823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68988306-B600-4997-8C99-449276051AF0}"/>
              </a:ext>
            </a:extLst>
          </p:cNvPr>
          <p:cNvSpPr/>
          <p:nvPr/>
        </p:nvSpPr>
        <p:spPr>
          <a:xfrm>
            <a:off x="187960" y="4800292"/>
            <a:ext cx="5054600" cy="85898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ŠTETAN UTJECAJ NA OKOLIŠ, ORGANIZME I ČOVJEKA!</a:t>
            </a:r>
          </a:p>
        </p:txBody>
      </p:sp>
      <p:sp>
        <p:nvSpPr>
          <p:cNvPr id="8" name="Strelica: prema dolje 7">
            <a:extLst>
              <a:ext uri="{FF2B5EF4-FFF2-40B4-BE49-F238E27FC236}">
                <a16:creationId xmlns:a16="http://schemas.microsoft.com/office/drawing/2014/main" id="{4D714D7E-47E0-4D55-8361-CCB8A435DF5F}"/>
              </a:ext>
            </a:extLst>
          </p:cNvPr>
          <p:cNvSpPr/>
          <p:nvPr/>
        </p:nvSpPr>
        <p:spPr>
          <a:xfrm rot="16200000">
            <a:off x="5588206" y="4841033"/>
            <a:ext cx="303022" cy="712566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875E748B-64A8-4069-9266-02771352D0C4}"/>
              </a:ext>
            </a:extLst>
          </p:cNvPr>
          <p:cNvSpPr/>
          <p:nvPr/>
        </p:nvSpPr>
        <p:spPr>
          <a:xfrm>
            <a:off x="6236874" y="4704414"/>
            <a:ext cx="3159817" cy="85898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SMANJENJE BROJA VRSTA</a:t>
            </a:r>
          </a:p>
        </p:txBody>
      </p:sp>
      <p:sp>
        <p:nvSpPr>
          <p:cNvPr id="10" name="Pravokutnik: zaobljeni kutovi 9">
            <a:extLst>
              <a:ext uri="{FF2B5EF4-FFF2-40B4-BE49-F238E27FC236}">
                <a16:creationId xmlns:a16="http://schemas.microsoft.com/office/drawing/2014/main" id="{4D7F1EA0-C468-4B3A-B705-656129BC9C17}"/>
              </a:ext>
            </a:extLst>
          </p:cNvPr>
          <p:cNvSpPr/>
          <p:nvPr/>
        </p:nvSpPr>
        <p:spPr>
          <a:xfrm>
            <a:off x="5589648" y="3062549"/>
            <a:ext cx="3942334" cy="85898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SMANJENJE BIORAZNOLIKOSTI</a:t>
            </a: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trelica: prema dolje 10">
            <a:extLst>
              <a:ext uri="{FF2B5EF4-FFF2-40B4-BE49-F238E27FC236}">
                <a16:creationId xmlns:a16="http://schemas.microsoft.com/office/drawing/2014/main" id="{AD76BFD3-2E45-4724-8113-E66748FD06AC}"/>
              </a:ext>
            </a:extLst>
          </p:cNvPr>
          <p:cNvSpPr/>
          <p:nvPr/>
        </p:nvSpPr>
        <p:spPr>
          <a:xfrm rot="10800000">
            <a:off x="7540394" y="4044992"/>
            <a:ext cx="303022" cy="557940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8D0736AA-2320-479E-8DCB-723C052F7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77988" y="1660683"/>
            <a:ext cx="2418180" cy="1284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BDEB7828-57E6-4B9A-BF84-A64E5818D7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60815" y="414270"/>
            <a:ext cx="3551085" cy="1721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A2325890-298C-4600-B6E2-BD82A2F8E4A8}"/>
              </a:ext>
            </a:extLst>
          </p:cNvPr>
          <p:cNvSpPr txBox="1"/>
          <p:nvPr/>
        </p:nvSpPr>
        <p:spPr>
          <a:xfrm>
            <a:off x="8612388" y="5884614"/>
            <a:ext cx="3297058" cy="9233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Kakav utjecaj na BIORAZNOLIKOST ima umjetno odabiranje?</a:t>
            </a:r>
          </a:p>
        </p:txBody>
      </p:sp>
    </p:spTree>
    <p:extLst>
      <p:ext uri="{BB962C8B-B14F-4D97-AF65-F5344CB8AC3E}">
        <p14:creationId xmlns:p14="http://schemas.microsoft.com/office/powerpoint/2010/main" val="155851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542DCFDC-072F-4A03-B561-98573B35043A}"/>
              </a:ext>
            </a:extLst>
          </p:cNvPr>
          <p:cNvSpPr/>
          <p:nvPr/>
        </p:nvSpPr>
        <p:spPr>
          <a:xfrm>
            <a:off x="7040626" y="5215897"/>
            <a:ext cx="4135374" cy="85898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UGROŽAVA SVOJ OPSTANAK!</a:t>
            </a:r>
          </a:p>
        </p:txBody>
      </p:sp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188981F4-D0EF-4FB2-AD50-382E7B92286B}"/>
              </a:ext>
            </a:extLst>
          </p:cNvPr>
          <p:cNvSpPr/>
          <p:nvPr/>
        </p:nvSpPr>
        <p:spPr>
          <a:xfrm>
            <a:off x="710947" y="2316480"/>
            <a:ext cx="5054600" cy="166624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UGROŽAVANJEM I UNIŠTAVANJEM VRSTA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UNIŠTAVANJEM STANIŠTA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ONEČIŠĆENJEM VODE, TLA I ZRAKA</a:t>
            </a:r>
          </a:p>
          <a:p>
            <a:pPr algn="ctr"/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trelica: prema dolje 3">
            <a:extLst>
              <a:ext uri="{FF2B5EF4-FFF2-40B4-BE49-F238E27FC236}">
                <a16:creationId xmlns:a16="http://schemas.microsoft.com/office/drawing/2014/main" id="{3DA32AC8-3DBF-4A18-AFC1-FF31157A35FC}"/>
              </a:ext>
            </a:extLst>
          </p:cNvPr>
          <p:cNvSpPr/>
          <p:nvPr/>
        </p:nvSpPr>
        <p:spPr>
          <a:xfrm>
            <a:off x="3077465" y="4239281"/>
            <a:ext cx="303022" cy="881823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23EB465E-242D-47A9-BB03-889F8E0CDB41}"/>
              </a:ext>
            </a:extLst>
          </p:cNvPr>
          <p:cNvSpPr/>
          <p:nvPr/>
        </p:nvSpPr>
        <p:spPr>
          <a:xfrm>
            <a:off x="710947" y="5255025"/>
            <a:ext cx="5054600" cy="85898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REMETI PRIRODNU RAVNOTEŽU</a:t>
            </a:r>
          </a:p>
        </p:txBody>
      </p:sp>
      <p:sp>
        <p:nvSpPr>
          <p:cNvPr id="6" name="Strelica: prema dolje 5">
            <a:extLst>
              <a:ext uri="{FF2B5EF4-FFF2-40B4-BE49-F238E27FC236}">
                <a16:creationId xmlns:a16="http://schemas.microsoft.com/office/drawing/2014/main" id="{933902A7-75A5-44E9-B9EC-A13996C04743}"/>
              </a:ext>
            </a:extLst>
          </p:cNvPr>
          <p:cNvSpPr/>
          <p:nvPr/>
        </p:nvSpPr>
        <p:spPr>
          <a:xfrm rot="16200000">
            <a:off x="6196585" y="5204481"/>
            <a:ext cx="303022" cy="881823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 dirty="0"/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8C5441F3-8346-4AD8-B4D6-EDCB37A3C502}"/>
              </a:ext>
            </a:extLst>
          </p:cNvPr>
          <p:cNvSpPr/>
          <p:nvPr/>
        </p:nvSpPr>
        <p:spPr>
          <a:xfrm>
            <a:off x="2553911" y="1450593"/>
            <a:ext cx="1653152" cy="68750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ČOVJEK</a:t>
            </a:r>
          </a:p>
        </p:txBody>
      </p:sp>
      <p:sp>
        <p:nvSpPr>
          <p:cNvPr id="8" name="Strelica: prema dolje 7">
            <a:extLst>
              <a:ext uri="{FF2B5EF4-FFF2-40B4-BE49-F238E27FC236}">
                <a16:creationId xmlns:a16="http://schemas.microsoft.com/office/drawing/2014/main" id="{ED0256A7-6785-452E-A639-D49D168BE43D}"/>
              </a:ext>
            </a:extLst>
          </p:cNvPr>
          <p:cNvSpPr/>
          <p:nvPr/>
        </p:nvSpPr>
        <p:spPr>
          <a:xfrm rot="16200000">
            <a:off x="6196585" y="2708688"/>
            <a:ext cx="303022" cy="881823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AF5C8B4C-711F-4119-B1F2-B8236D7BACB6}"/>
              </a:ext>
            </a:extLst>
          </p:cNvPr>
          <p:cNvSpPr/>
          <p:nvPr/>
        </p:nvSpPr>
        <p:spPr>
          <a:xfrm>
            <a:off x="6930645" y="2720104"/>
            <a:ext cx="4245355" cy="85898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UTJEČE NA GLOBALNO ZATOPLJENJE</a:t>
            </a:r>
          </a:p>
        </p:txBody>
      </p:sp>
      <p:sp>
        <p:nvSpPr>
          <p:cNvPr id="10" name="Strelica: prema dolje 9">
            <a:extLst>
              <a:ext uri="{FF2B5EF4-FFF2-40B4-BE49-F238E27FC236}">
                <a16:creationId xmlns:a16="http://schemas.microsoft.com/office/drawing/2014/main" id="{FA59CCD2-284D-4D56-9178-3030CDB26C55}"/>
              </a:ext>
            </a:extLst>
          </p:cNvPr>
          <p:cNvSpPr/>
          <p:nvPr/>
        </p:nvSpPr>
        <p:spPr>
          <a:xfrm>
            <a:off x="8624825" y="3975121"/>
            <a:ext cx="303022" cy="881823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D77655F8-F13A-4119-A2A1-D83FE4268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94240" y="756849"/>
            <a:ext cx="2306320" cy="1963255"/>
          </a:xfrm>
          <a:prstGeom prst="rect">
            <a:avLst/>
          </a:prstGeom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id="{7065043D-381F-4972-A53D-8735DDC0BF4F}"/>
              </a:ext>
            </a:extLst>
          </p:cNvPr>
          <p:cNvSpPr txBox="1"/>
          <p:nvPr/>
        </p:nvSpPr>
        <p:spPr>
          <a:xfrm>
            <a:off x="4948717" y="573764"/>
            <a:ext cx="4183818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Pojasni na koji način čovjek ugrožava svoj opstanak.</a:t>
            </a:r>
          </a:p>
        </p:txBody>
      </p:sp>
    </p:spTree>
    <p:extLst>
      <p:ext uri="{BB962C8B-B14F-4D97-AF65-F5344CB8AC3E}">
        <p14:creationId xmlns:p14="http://schemas.microsoft.com/office/powerpoint/2010/main" val="358136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BEDF091F-A41F-4FC4-9A35-2BE34F010021}"/>
              </a:ext>
            </a:extLst>
          </p:cNvPr>
          <p:cNvSpPr/>
          <p:nvPr/>
        </p:nvSpPr>
        <p:spPr>
          <a:xfrm>
            <a:off x="615650" y="4016676"/>
            <a:ext cx="9820807" cy="145420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tome pridonosi uporaba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OBNOVLJIVIH IZVORA ENERGIJE</a:t>
            </a:r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RAZUMNO KORIŠTENJE postojećih prirodnih resursa</a:t>
            </a: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F525CAE-8996-4EF8-9169-4F6BA1A83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58634" y="2457296"/>
            <a:ext cx="2496243" cy="1454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02D497C-7C6D-4CF7-A759-01BACA478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6610" y="2476623"/>
            <a:ext cx="2345230" cy="1434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714A3D7E-CB84-4D0B-80D8-50F71CDE1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202047" y="2457296"/>
            <a:ext cx="2097919" cy="1454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507FEE9F-C216-46F4-A6F8-726904B0A7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600710" y="2443454"/>
            <a:ext cx="1720384" cy="1468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Pravokutnik: zaobljeni kutovi 14">
            <a:extLst>
              <a:ext uri="{FF2B5EF4-FFF2-40B4-BE49-F238E27FC236}">
                <a16:creationId xmlns:a16="http://schemas.microsoft.com/office/drawing/2014/main" id="{907939D3-97CA-4FB1-AD64-7B2466CD8D0E}"/>
              </a:ext>
            </a:extLst>
          </p:cNvPr>
          <p:cNvSpPr/>
          <p:nvPr/>
        </p:nvSpPr>
        <p:spPr>
          <a:xfrm>
            <a:off x="615650" y="847461"/>
            <a:ext cx="9753600" cy="14680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ODRŽIVI RAZVOJ </a:t>
            </a:r>
          </a:p>
          <a:p>
            <a:pPr algn="ctr"/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razvoj društva treba biti takav da korištenje prirodnih resursa NE ugrožava prirodnu ravnotežu te osigurava dugoročni opstanak prirode i ljudskog društva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F89FF65-24D3-4606-AFAA-EB2CB43715F4}"/>
              </a:ext>
            </a:extLst>
          </p:cNvPr>
          <p:cNvSpPr txBox="1"/>
          <p:nvPr/>
        </p:nvSpPr>
        <p:spPr>
          <a:xfrm>
            <a:off x="2107567" y="5785844"/>
            <a:ext cx="3297058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Kakav bi trebao biti razvoj društva?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A41A1DBF-74BB-4EEF-B080-7DDB371E426C}"/>
              </a:ext>
            </a:extLst>
          </p:cNvPr>
          <p:cNvSpPr txBox="1"/>
          <p:nvPr/>
        </p:nvSpPr>
        <p:spPr>
          <a:xfrm>
            <a:off x="6301917" y="5727733"/>
            <a:ext cx="3297058" cy="9233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Koju ulogu u svemu tome ima uporaba obnovljivih izvora energije?</a:t>
            </a:r>
          </a:p>
        </p:txBody>
      </p:sp>
    </p:spTree>
    <p:extLst>
      <p:ext uri="{BB962C8B-B14F-4D97-AF65-F5344CB8AC3E}">
        <p14:creationId xmlns:p14="http://schemas.microsoft.com/office/powerpoint/2010/main" val="198007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4F73C65-871A-4E1A-937C-964190C08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46" y="1506968"/>
            <a:ext cx="6070507" cy="465911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ADCFF996-BF55-490B-B816-516B44B11A5C}"/>
              </a:ext>
            </a:extLst>
          </p:cNvPr>
          <p:cNvSpPr/>
          <p:nvPr/>
        </p:nvSpPr>
        <p:spPr>
          <a:xfrm>
            <a:off x="377445" y="207133"/>
            <a:ext cx="5623860" cy="612559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Prikaz razvoja živog svijeta tijekom Zemljine geološke prošlosti</a:t>
            </a:r>
          </a:p>
        </p:txBody>
      </p:sp>
    </p:spTree>
    <p:extLst>
      <p:ext uri="{BB962C8B-B14F-4D97-AF65-F5344CB8AC3E}">
        <p14:creationId xmlns:p14="http://schemas.microsoft.com/office/powerpoint/2010/main" val="28191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007E4C6D-D467-449C-8500-DDF3011A5172}"/>
              </a:ext>
            </a:extLst>
          </p:cNvPr>
          <p:cNvSpPr/>
          <p:nvPr/>
        </p:nvSpPr>
        <p:spPr>
          <a:xfrm>
            <a:off x="131808" y="97741"/>
            <a:ext cx="9183951" cy="861133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Postoji </a:t>
            </a:r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razdoblja Zemljine prošlosti u kojima se dogodilo veliko izumiranje vrsta u relativno kratkom razdoblju.</a:t>
            </a:r>
          </a:p>
        </p:txBody>
      </p:sp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E6C1479B-6311-4DE2-A072-A04CFA8977E5}"/>
              </a:ext>
            </a:extLst>
          </p:cNvPr>
          <p:cNvSpPr/>
          <p:nvPr/>
        </p:nvSpPr>
        <p:spPr>
          <a:xfrm>
            <a:off x="673123" y="1594527"/>
            <a:ext cx="9183951" cy="861133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ČIMBENICI koji utječu na promjene uvjeta života i izumiranje vrsta</a:t>
            </a:r>
          </a:p>
        </p:txBody>
      </p:sp>
      <p:sp>
        <p:nvSpPr>
          <p:cNvPr id="4" name="Strelica: prema dolje 3">
            <a:extLst>
              <a:ext uri="{FF2B5EF4-FFF2-40B4-BE49-F238E27FC236}">
                <a16:creationId xmlns:a16="http://schemas.microsoft.com/office/drawing/2014/main" id="{8EEFF0D5-AE35-40A3-AD13-9276D2A182F1}"/>
              </a:ext>
            </a:extLst>
          </p:cNvPr>
          <p:cNvSpPr/>
          <p:nvPr/>
        </p:nvSpPr>
        <p:spPr>
          <a:xfrm rot="1396965">
            <a:off x="2680925" y="2605104"/>
            <a:ext cx="239697" cy="637701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5" name="Strelica: prema dolje 4">
            <a:extLst>
              <a:ext uri="{FF2B5EF4-FFF2-40B4-BE49-F238E27FC236}">
                <a16:creationId xmlns:a16="http://schemas.microsoft.com/office/drawing/2014/main" id="{1B2A7A42-3FFA-4876-8B55-18E0B7411CF6}"/>
              </a:ext>
            </a:extLst>
          </p:cNvPr>
          <p:cNvSpPr/>
          <p:nvPr/>
        </p:nvSpPr>
        <p:spPr>
          <a:xfrm>
            <a:off x="5461148" y="2632851"/>
            <a:ext cx="218628" cy="631362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381707BE-E945-404A-B0EE-19AF1199C402}"/>
              </a:ext>
            </a:extLst>
          </p:cNvPr>
          <p:cNvSpPr/>
          <p:nvPr/>
        </p:nvSpPr>
        <p:spPr>
          <a:xfrm>
            <a:off x="1333317" y="3302174"/>
            <a:ext cx="2021859" cy="109342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POJAČANA VULKANSKA AKTIVNOST</a:t>
            </a:r>
          </a:p>
        </p:txBody>
      </p:sp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D048C6EE-1740-41A1-93B0-E2A63AACE767}"/>
              </a:ext>
            </a:extLst>
          </p:cNvPr>
          <p:cNvSpPr/>
          <p:nvPr/>
        </p:nvSpPr>
        <p:spPr>
          <a:xfrm>
            <a:off x="4641443" y="3399340"/>
            <a:ext cx="1854726" cy="861133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PROMJENE RAZINE MORA</a:t>
            </a:r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19A4A7CD-B20D-4304-81BA-AD007A7E4F26}"/>
              </a:ext>
            </a:extLst>
          </p:cNvPr>
          <p:cNvSpPr/>
          <p:nvPr/>
        </p:nvSpPr>
        <p:spPr>
          <a:xfrm>
            <a:off x="7550580" y="3392895"/>
            <a:ext cx="1765179" cy="861133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UDAR ASTEROIDA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D2D566D6-FACF-47B1-BA70-898DEEF67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5112" y="4542716"/>
            <a:ext cx="3169290" cy="1720352"/>
          </a:xfrm>
          <a:prstGeom prst="round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" name="Strelica: prema dolje 12">
            <a:extLst>
              <a:ext uri="{FF2B5EF4-FFF2-40B4-BE49-F238E27FC236}">
                <a16:creationId xmlns:a16="http://schemas.microsoft.com/office/drawing/2014/main" id="{60E7C558-A428-491A-8C3E-7BF3CC5BD4B9}"/>
              </a:ext>
            </a:extLst>
          </p:cNvPr>
          <p:cNvSpPr/>
          <p:nvPr/>
        </p:nvSpPr>
        <p:spPr>
          <a:xfrm rot="20304719">
            <a:off x="7933306" y="2605427"/>
            <a:ext cx="239697" cy="637701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6A3BA18E-83A0-4853-82E8-4314665AE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47982" y="4432536"/>
            <a:ext cx="2737783" cy="1787239"/>
          </a:xfrm>
          <a:prstGeom prst="round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800C28F2-0B63-4DC4-943B-557D51BCAD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46" y="4382065"/>
            <a:ext cx="2907348" cy="1837710"/>
          </a:xfrm>
          <a:prstGeom prst="round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7C8D4664-FBA6-47CA-96B6-608B9A24762F}"/>
              </a:ext>
            </a:extLst>
          </p:cNvPr>
          <p:cNvSpPr txBox="1"/>
          <p:nvPr/>
        </p:nvSpPr>
        <p:spPr>
          <a:xfrm>
            <a:off x="9496923" y="2583697"/>
            <a:ext cx="2695077" cy="132343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Koji čimbenici utječu na promjene uvjeta života i izumiranje vrsta?</a:t>
            </a:r>
          </a:p>
        </p:txBody>
      </p:sp>
    </p:spTree>
    <p:extLst>
      <p:ext uri="{BB962C8B-B14F-4D97-AF65-F5344CB8AC3E}">
        <p14:creationId xmlns:p14="http://schemas.microsoft.com/office/powerpoint/2010/main" val="261038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23F8A4A9-E5BD-4B85-814D-BBABD0A4D8FB}"/>
              </a:ext>
            </a:extLst>
          </p:cNvPr>
          <p:cNvSpPr/>
          <p:nvPr/>
        </p:nvSpPr>
        <p:spPr>
          <a:xfrm>
            <a:off x="745727" y="665999"/>
            <a:ext cx="2159795" cy="109178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 METEORITA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PROMJENA KLIME</a:t>
            </a:r>
          </a:p>
        </p:txBody>
      </p:sp>
      <p:sp>
        <p:nvSpPr>
          <p:cNvPr id="4" name="Strelica: prema dolje 3">
            <a:extLst>
              <a:ext uri="{FF2B5EF4-FFF2-40B4-BE49-F238E27FC236}">
                <a16:creationId xmlns:a16="http://schemas.microsoft.com/office/drawing/2014/main" id="{16AE8BB4-48E1-405E-91C7-D70EE737DC99}"/>
              </a:ext>
            </a:extLst>
          </p:cNvPr>
          <p:cNvSpPr/>
          <p:nvPr/>
        </p:nvSpPr>
        <p:spPr>
          <a:xfrm rot="18325868">
            <a:off x="3262059" y="1106199"/>
            <a:ext cx="239697" cy="967666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4D0CC244-A925-47D7-AB22-97FF613FB802}"/>
              </a:ext>
            </a:extLst>
          </p:cNvPr>
          <p:cNvSpPr/>
          <p:nvPr/>
        </p:nvSpPr>
        <p:spPr>
          <a:xfrm>
            <a:off x="3510195" y="1959014"/>
            <a:ext cx="1958454" cy="94398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NESTAJANJE BILJAKA</a:t>
            </a:r>
          </a:p>
        </p:txBody>
      </p:sp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D9593F04-01E0-4B8D-8460-C0ED5567F354}"/>
              </a:ext>
            </a:extLst>
          </p:cNvPr>
          <p:cNvSpPr/>
          <p:nvPr/>
        </p:nvSpPr>
        <p:spPr>
          <a:xfrm>
            <a:off x="5944159" y="3258459"/>
            <a:ext cx="1958454" cy="94398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NESTAJANJE BILJOŽDERA I MESOŽDERA</a:t>
            </a:r>
          </a:p>
        </p:txBody>
      </p:sp>
      <p:sp>
        <p:nvSpPr>
          <p:cNvPr id="9" name="Strelica: prema dolje 8">
            <a:extLst>
              <a:ext uri="{FF2B5EF4-FFF2-40B4-BE49-F238E27FC236}">
                <a16:creationId xmlns:a16="http://schemas.microsoft.com/office/drawing/2014/main" id="{E1AD463A-3E99-41E0-819A-2F249D1911FA}"/>
              </a:ext>
            </a:extLst>
          </p:cNvPr>
          <p:cNvSpPr/>
          <p:nvPr/>
        </p:nvSpPr>
        <p:spPr>
          <a:xfrm rot="18001158">
            <a:off x="5824310" y="2419166"/>
            <a:ext cx="239697" cy="967666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10" name="Pravokutnik: zaobljeni kutovi 9">
            <a:extLst>
              <a:ext uri="{FF2B5EF4-FFF2-40B4-BE49-F238E27FC236}">
                <a16:creationId xmlns:a16="http://schemas.microsoft.com/office/drawing/2014/main" id="{8D193E15-64ED-4A85-92D5-82137DE3CC41}"/>
              </a:ext>
            </a:extLst>
          </p:cNvPr>
          <p:cNvSpPr/>
          <p:nvPr/>
        </p:nvSpPr>
        <p:spPr>
          <a:xfrm>
            <a:off x="2976052" y="5174119"/>
            <a:ext cx="7894668" cy="94398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promjene temperature posebno osjetljivi organizmi s promjenjivom temperaturom tijela - gmazovi (</a:t>
            </a:r>
            <a:r>
              <a:rPr lang="hr-H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dinosauri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- PA IZUMIRU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21958B50-63FD-4C9E-8847-DD5093459D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02" r="1"/>
          <a:stretch/>
        </p:blipFill>
        <p:spPr>
          <a:xfrm>
            <a:off x="259053" y="1989738"/>
            <a:ext cx="3013388" cy="1705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73D11318-E045-413B-A140-E4F73A0F8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78122" y="2861140"/>
            <a:ext cx="2917838" cy="1823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1CBC1E1A-515D-4846-86F3-8A3C2D025321}"/>
              </a:ext>
            </a:extLst>
          </p:cNvPr>
          <p:cNvSpPr txBox="1"/>
          <p:nvPr/>
        </p:nvSpPr>
        <p:spPr>
          <a:xfrm>
            <a:off x="6423048" y="947602"/>
            <a:ext cx="4472007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Opiši događaje za koje se smatra da su doveli do izumiranja </a:t>
            </a:r>
            <a:r>
              <a:rPr lang="hr-HR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dinosaura</a:t>
            </a: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351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3E22D179-195D-4269-9118-C5CC06E320E3}"/>
              </a:ext>
            </a:extLst>
          </p:cNvPr>
          <p:cNvSpPr/>
          <p:nvPr/>
        </p:nvSpPr>
        <p:spPr>
          <a:xfrm>
            <a:off x="420762" y="378789"/>
            <a:ext cx="1931820" cy="78418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IZUMRLI ORGANIZMI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3FC9067-AEFF-49ED-A4B2-9B4DFA304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66" y="638236"/>
            <a:ext cx="2440678" cy="17267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25F6A5B-7C68-44A9-96E3-1AB2DD762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228" y="4930021"/>
            <a:ext cx="1974599" cy="1480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EDB148F-9D13-43A2-9CEA-FF05E2611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60" y="4155615"/>
            <a:ext cx="3106327" cy="1941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45EAB3E8-8345-45E5-8A7A-27A0D27B1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321" y="1679872"/>
            <a:ext cx="3764081" cy="2117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86929307-F04A-4A2F-8DA2-B82AF18D51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1"/>
          <a:stretch/>
        </p:blipFill>
        <p:spPr>
          <a:xfrm>
            <a:off x="653760" y="4211089"/>
            <a:ext cx="3216904" cy="1830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8B448C1B-9FB9-441E-A5A7-35A4B8010A64}"/>
              </a:ext>
            </a:extLst>
          </p:cNvPr>
          <p:cNvSpPr txBox="1"/>
          <p:nvPr/>
        </p:nvSpPr>
        <p:spPr>
          <a:xfrm>
            <a:off x="553374" y="2512581"/>
            <a:ext cx="91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mamut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3969A662-1C23-4FAB-A821-70CA60C1E442}"/>
              </a:ext>
            </a:extLst>
          </p:cNvPr>
          <p:cNvSpPr txBox="1"/>
          <p:nvPr/>
        </p:nvSpPr>
        <p:spPr>
          <a:xfrm>
            <a:off x="3438362" y="6087805"/>
            <a:ext cx="145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 err="1"/>
              <a:t>sabljozubi</a:t>
            </a:r>
            <a:r>
              <a:rPr lang="hr-HR" i="1" dirty="0"/>
              <a:t> tigar</a:t>
            </a:r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56B087E0-68F1-4A99-AF64-21A641E418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877979" y="721018"/>
            <a:ext cx="2687345" cy="1791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96D36E1D-2906-4489-A97B-F02CEBB16D0A}"/>
              </a:ext>
            </a:extLst>
          </p:cNvPr>
          <p:cNvSpPr txBox="1"/>
          <p:nvPr/>
        </p:nvSpPr>
        <p:spPr>
          <a:xfrm>
            <a:off x="6624402" y="2558747"/>
            <a:ext cx="1495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/>
              <a:t>drvenasta </a:t>
            </a:r>
            <a:r>
              <a:rPr lang="hr-HR" i="1" dirty="0" err="1"/>
              <a:t>papratnjača</a:t>
            </a:r>
            <a:endParaRPr lang="hr-HR" i="1" dirty="0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E72BB18E-CAB6-4AB0-9720-4B0A1B75DFD7}"/>
              </a:ext>
            </a:extLst>
          </p:cNvPr>
          <p:cNvSpPr txBox="1"/>
          <p:nvPr/>
        </p:nvSpPr>
        <p:spPr>
          <a:xfrm>
            <a:off x="7563887" y="3293575"/>
            <a:ext cx="4472007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Navedi neke najpoznatije izumrle organizme iz Zemljine geološke prošlosti?</a:t>
            </a:r>
          </a:p>
        </p:txBody>
      </p:sp>
    </p:spTree>
    <p:extLst>
      <p:ext uri="{BB962C8B-B14F-4D97-AF65-F5344CB8AC3E}">
        <p14:creationId xmlns:p14="http://schemas.microsoft.com/office/powerpoint/2010/main" val="317951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8" grpId="0"/>
      <p:bldP spid="20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F96D9AC2-A1F4-4153-A83C-8ACBC24A0072}"/>
              </a:ext>
            </a:extLst>
          </p:cNvPr>
          <p:cNvSpPr/>
          <p:nvPr/>
        </p:nvSpPr>
        <p:spPr>
          <a:xfrm>
            <a:off x="4429957" y="5143472"/>
            <a:ext cx="7359588" cy="1372737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Iako je najpoznatiji </a:t>
            </a:r>
            <a:r>
              <a:rPr lang="hr-H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dinosaur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Tyrannosaurus</a:t>
            </a:r>
            <a:r>
              <a:rPr lang="hr-HR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rex</a:t>
            </a:r>
            <a:r>
              <a:rPr lang="hr-HR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(„gušter tiranin”) vjerojatno bio mesožder dugačak i do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12 m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ipak je najveći </a:t>
            </a:r>
            <a:r>
              <a:rPr lang="hr-H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dinosaur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mesožder bio </a:t>
            </a:r>
            <a:r>
              <a:rPr lang="hr-HR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Spinosaurus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dužine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 m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na leđima je imao nabor kože poput jedra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B0DA709-D86B-4EC6-9A50-8B2EC825C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0000" y="3202888"/>
            <a:ext cx="4679451" cy="239913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B708B54E-A4BB-41DE-BF3E-7CEE95CDD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6638" y="257270"/>
            <a:ext cx="3846612" cy="17213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2B746639-F03F-43AF-99CA-EDDAB2401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378594" y="235164"/>
            <a:ext cx="4433715" cy="17971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8E6B0108-0F63-4305-A687-552FFD2964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313426" y="2228294"/>
            <a:ext cx="7911234" cy="3788601"/>
          </a:xfrm>
          <a:prstGeom prst="rect">
            <a:avLst/>
          </a:prstGeom>
        </p:spPr>
      </p:pic>
      <p:pic>
        <p:nvPicPr>
          <p:cNvPr id="34" name="Slika 33">
            <a:extLst>
              <a:ext uri="{FF2B5EF4-FFF2-40B4-BE49-F238E27FC236}">
                <a16:creationId xmlns:a16="http://schemas.microsoft.com/office/drawing/2014/main" id="{F2C2B02E-D091-44C8-BFCE-8DD503B0B23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t="15578" r="210" b="7315"/>
          <a:stretch/>
        </p:blipFill>
        <p:spPr>
          <a:xfrm>
            <a:off x="8962310" y="1228311"/>
            <a:ext cx="3181321" cy="1205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TekstniOkvir 35">
            <a:extLst>
              <a:ext uri="{FF2B5EF4-FFF2-40B4-BE49-F238E27FC236}">
                <a16:creationId xmlns:a16="http://schemas.microsoft.com/office/drawing/2014/main" id="{07D930AB-03B3-412C-A8BC-78D6A843F4D2}"/>
              </a:ext>
            </a:extLst>
          </p:cNvPr>
          <p:cNvSpPr txBox="1"/>
          <p:nvPr/>
        </p:nvSpPr>
        <p:spPr>
          <a:xfrm>
            <a:off x="1532681" y="5745259"/>
            <a:ext cx="218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Tyrannosaurus</a:t>
            </a:r>
            <a:r>
              <a:rPr lang="hr-H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rex</a:t>
            </a:r>
            <a:endParaRPr lang="hr-H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kstniOkvir 36">
            <a:extLst>
              <a:ext uri="{FF2B5EF4-FFF2-40B4-BE49-F238E27FC236}">
                <a16:creationId xmlns:a16="http://schemas.microsoft.com/office/drawing/2014/main" id="{4B82A77B-EC8A-4607-8541-CFCD97865FD4}"/>
              </a:ext>
            </a:extLst>
          </p:cNvPr>
          <p:cNvSpPr txBox="1"/>
          <p:nvPr/>
        </p:nvSpPr>
        <p:spPr>
          <a:xfrm>
            <a:off x="9841466" y="4512102"/>
            <a:ext cx="1423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Spinosaurus</a:t>
            </a:r>
            <a:endParaRPr lang="hr-H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168C752D-1141-4F3F-A725-2525AED289CB}"/>
              </a:ext>
            </a:extLst>
          </p:cNvPr>
          <p:cNvSpPr txBox="1"/>
          <p:nvPr/>
        </p:nvSpPr>
        <p:spPr>
          <a:xfrm>
            <a:off x="253721" y="2294662"/>
            <a:ext cx="4472007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Imenuj neke od najvećih vrsta koje su živjele na Zemlji.</a:t>
            </a:r>
          </a:p>
        </p:txBody>
      </p:sp>
    </p:spTree>
    <p:extLst>
      <p:ext uri="{BB962C8B-B14F-4D97-AF65-F5344CB8AC3E}">
        <p14:creationId xmlns:p14="http://schemas.microsoft.com/office/powerpoint/2010/main" val="226572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/>
      <p:bldP spid="37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104D8CCA-F917-438C-9146-C74D52E6260B}"/>
              </a:ext>
            </a:extLst>
          </p:cNvPr>
          <p:cNvSpPr/>
          <p:nvPr/>
        </p:nvSpPr>
        <p:spPr>
          <a:xfrm>
            <a:off x="8923180" y="1502481"/>
            <a:ext cx="2667172" cy="1386412"/>
          </a:xfrm>
          <a:prstGeom prst="roundRect">
            <a:avLst/>
          </a:prstGeom>
          <a:solidFill>
            <a:schemeClr val="accent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SISAVCI slični miševima otvaraju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„DOBA SISAVACA”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94A04A2-C026-4938-986F-D9929B3C9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13253"/>
          <a:stretch/>
        </p:blipFill>
        <p:spPr>
          <a:xfrm>
            <a:off x="8958214" y="4107431"/>
            <a:ext cx="2560616" cy="1865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Strelica: prema dolje 3">
            <a:extLst>
              <a:ext uri="{FF2B5EF4-FFF2-40B4-BE49-F238E27FC236}">
                <a16:creationId xmlns:a16="http://schemas.microsoft.com/office/drawing/2014/main" id="{CB34E983-2F28-4310-A034-573AD6BE67F3}"/>
              </a:ext>
            </a:extLst>
          </p:cNvPr>
          <p:cNvSpPr/>
          <p:nvPr/>
        </p:nvSpPr>
        <p:spPr>
          <a:xfrm>
            <a:off x="10167402" y="3097779"/>
            <a:ext cx="246102" cy="661928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944FCE3C-57BF-477A-8164-3093115473BA}"/>
              </a:ext>
            </a:extLst>
          </p:cNvPr>
          <p:cNvSpPr/>
          <p:nvPr/>
        </p:nvSpPr>
        <p:spPr>
          <a:xfrm>
            <a:off x="593860" y="1761080"/>
            <a:ext cx="6963995" cy="94398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SVAKO IZUMIRANJE OTVARA PROSTOR ZA RAZVOJ NOVIH VRSTA 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koje su prilagođene novim uvjetima života</a:t>
            </a:r>
          </a:p>
        </p:txBody>
      </p:sp>
      <p:sp>
        <p:nvSpPr>
          <p:cNvPr id="6" name="Strelica: prema dolje 5">
            <a:extLst>
              <a:ext uri="{FF2B5EF4-FFF2-40B4-BE49-F238E27FC236}">
                <a16:creationId xmlns:a16="http://schemas.microsoft.com/office/drawing/2014/main" id="{73B250F2-7CA7-4608-AB8A-1CFD6652945D}"/>
              </a:ext>
            </a:extLst>
          </p:cNvPr>
          <p:cNvSpPr/>
          <p:nvPr/>
        </p:nvSpPr>
        <p:spPr>
          <a:xfrm rot="16200000">
            <a:off x="8169498" y="1749240"/>
            <a:ext cx="239697" cy="967666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0BE0BF7D-4999-4583-93DC-47C39C4FA5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464" t="12657" r="-436" b="2296"/>
          <a:stretch/>
        </p:blipFill>
        <p:spPr>
          <a:xfrm>
            <a:off x="3376352" y="297552"/>
            <a:ext cx="2219499" cy="1402264"/>
          </a:xfrm>
          <a:prstGeom prst="ellipse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D8E99D90-A713-4287-9B46-0BB0941C729C}"/>
              </a:ext>
            </a:extLst>
          </p:cNvPr>
          <p:cNvSpPr txBox="1"/>
          <p:nvPr/>
        </p:nvSpPr>
        <p:spPr>
          <a:xfrm>
            <a:off x="1941453" y="3251129"/>
            <a:ext cx="4472007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Koja je bila posljedica izumiranja </a:t>
            </a:r>
            <a:r>
              <a:rPr lang="hr-HR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dinosaura</a:t>
            </a: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4" name="Pravokutnik: zaobljeni kutovi 13">
            <a:extLst>
              <a:ext uri="{FF2B5EF4-FFF2-40B4-BE49-F238E27FC236}">
                <a16:creationId xmlns:a16="http://schemas.microsoft.com/office/drawing/2014/main" id="{33B78550-3657-41E7-8B35-7D3ABC9B157D}"/>
              </a:ext>
            </a:extLst>
          </p:cNvPr>
          <p:cNvSpPr/>
          <p:nvPr/>
        </p:nvSpPr>
        <p:spPr>
          <a:xfrm>
            <a:off x="2521038" y="4505079"/>
            <a:ext cx="5160523" cy="69166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IZUMIRANJE VRSTA SE NEPRESTANO DOGAĐA!</a:t>
            </a:r>
          </a:p>
        </p:txBody>
      </p:sp>
      <p:sp>
        <p:nvSpPr>
          <p:cNvPr id="15" name="Pravokutnik: zaobljeni kutovi 14">
            <a:extLst>
              <a:ext uri="{FF2B5EF4-FFF2-40B4-BE49-F238E27FC236}">
                <a16:creationId xmlns:a16="http://schemas.microsoft.com/office/drawing/2014/main" id="{CB885100-5830-41CB-BCC3-22DDE7406102}"/>
              </a:ext>
            </a:extLst>
          </p:cNvPr>
          <p:cNvSpPr/>
          <p:nvPr/>
        </p:nvSpPr>
        <p:spPr>
          <a:xfrm>
            <a:off x="2644990" y="5483489"/>
            <a:ext cx="5160523" cy="69166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danas izumrlo 97 % svih vrsta koje su živjele na Zemlji!</a:t>
            </a:r>
          </a:p>
        </p:txBody>
      </p:sp>
    </p:spTree>
    <p:extLst>
      <p:ext uri="{BB962C8B-B14F-4D97-AF65-F5344CB8AC3E}">
        <p14:creationId xmlns:p14="http://schemas.microsoft.com/office/powerpoint/2010/main" val="388089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D82E732-1B79-4821-B76C-5F8E503B7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66773" y="477614"/>
            <a:ext cx="2687345" cy="1791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trelica: prema dolje 3">
            <a:extLst>
              <a:ext uri="{FF2B5EF4-FFF2-40B4-BE49-F238E27FC236}">
                <a16:creationId xmlns:a16="http://schemas.microsoft.com/office/drawing/2014/main" id="{227BC814-78C2-4601-8F7A-673373FFECC5}"/>
              </a:ext>
            </a:extLst>
          </p:cNvPr>
          <p:cNvSpPr/>
          <p:nvPr/>
        </p:nvSpPr>
        <p:spPr>
          <a:xfrm>
            <a:off x="2740162" y="3163902"/>
            <a:ext cx="369363" cy="691661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C4EED3BD-7323-4AA9-A1B0-34CD80EA17B8}"/>
              </a:ext>
            </a:extLst>
          </p:cNvPr>
          <p:cNvSpPr/>
          <p:nvPr/>
        </p:nvSpPr>
        <p:spPr>
          <a:xfrm>
            <a:off x="1239995" y="2336865"/>
            <a:ext cx="5160523" cy="69166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drvenastih visokih </a:t>
            </a:r>
            <a:r>
              <a:rPr lang="hr-H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papratnjača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iz prošlosti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91D5E76F-50E0-4666-A037-24602F36B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110" y="3489960"/>
            <a:ext cx="2882166" cy="1929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9759BC6D-BA4E-4311-8E2F-10429F86767D}"/>
              </a:ext>
            </a:extLst>
          </p:cNvPr>
          <p:cNvSpPr/>
          <p:nvPr/>
        </p:nvSpPr>
        <p:spPr>
          <a:xfrm>
            <a:off x="5128110" y="5660569"/>
            <a:ext cx="2882167" cy="72728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KAMENI UGLJEN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(fosilno gorivo)</a:t>
            </a:r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0E802BB2-15FD-4295-93A1-62939C8743F5}"/>
              </a:ext>
            </a:extLst>
          </p:cNvPr>
          <p:cNvSpPr/>
          <p:nvPr/>
        </p:nvSpPr>
        <p:spPr>
          <a:xfrm>
            <a:off x="1802180" y="3979934"/>
            <a:ext cx="2223160" cy="116528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 nedostatak O</a:t>
            </a:r>
            <a:r>
              <a:rPr lang="hr-H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visoki tlak i temperaturu</a:t>
            </a:r>
          </a:p>
        </p:txBody>
      </p:sp>
      <p:sp>
        <p:nvSpPr>
          <p:cNvPr id="10" name="Strelica: prema dolje 9">
            <a:extLst>
              <a:ext uri="{FF2B5EF4-FFF2-40B4-BE49-F238E27FC236}">
                <a16:creationId xmlns:a16="http://schemas.microsoft.com/office/drawing/2014/main" id="{C26640C4-BC95-4265-9B4F-FA99B060585F}"/>
              </a:ext>
            </a:extLst>
          </p:cNvPr>
          <p:cNvSpPr/>
          <p:nvPr/>
        </p:nvSpPr>
        <p:spPr>
          <a:xfrm rot="16200000">
            <a:off x="4307706" y="4119767"/>
            <a:ext cx="369363" cy="691661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21612FBB-204D-4240-8066-CFB49409FF95}"/>
              </a:ext>
            </a:extLst>
          </p:cNvPr>
          <p:cNvSpPr txBox="1"/>
          <p:nvPr/>
        </p:nvSpPr>
        <p:spPr>
          <a:xfrm>
            <a:off x="6914426" y="1356454"/>
            <a:ext cx="4472007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Na koji način i iz čega nastaje KAMENI UGLJEN?</a:t>
            </a:r>
          </a:p>
        </p:txBody>
      </p:sp>
    </p:spTree>
    <p:extLst>
      <p:ext uri="{BB962C8B-B14F-4D97-AF65-F5344CB8AC3E}">
        <p14:creationId xmlns:p14="http://schemas.microsoft.com/office/powerpoint/2010/main" val="125379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5" grpId="0" animBg="1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A504930-29F2-4F2D-86E5-29956A6631BA}">
  <we:reference id="wa104380907" version="1.0.0.0" store="hr-HR" storeType="OMEX"/>
  <we:alternateReferences>
    <we:reference id="WA104380907" version="1.0.0.0" store="WA10438090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287</TotalTime>
  <Words>982</Words>
  <Application>Microsoft Office PowerPoint</Application>
  <PresentationFormat>Široki zaslon</PresentationFormat>
  <Paragraphs>155</Paragraphs>
  <Slides>23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7" baseType="lpstr">
      <vt:lpstr>Arial</vt:lpstr>
      <vt:lpstr>Trebuchet MS</vt:lpstr>
      <vt:lpstr>Wingdings</vt:lpstr>
      <vt:lpstr>Berlin</vt:lpstr>
      <vt:lpstr>IZUMIRANJE VRSTA I UTJECAJ ČOVJEKA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Oprezno sa stranim vrstama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IZUMIRANJE VRSTA I UTJECAJ ČOVJEKA - Oprezno sa stranim vrstama</dc:title>
  <dc:creator>Korisnik</dc:creator>
  <cp:lastModifiedBy>Korisnik</cp:lastModifiedBy>
  <cp:revision>106</cp:revision>
  <dcterms:created xsi:type="dcterms:W3CDTF">2020-05-07T11:25:09Z</dcterms:created>
  <dcterms:modified xsi:type="dcterms:W3CDTF">2020-08-04T16:45:09Z</dcterms:modified>
</cp:coreProperties>
</file>